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7" r:id="rId2"/>
    <p:sldId id="358" r:id="rId3"/>
    <p:sldId id="359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4" r:id="rId29"/>
    <p:sldId id="463" r:id="rId30"/>
    <p:sldId id="465" r:id="rId31"/>
    <p:sldId id="466" r:id="rId32"/>
    <p:sldId id="467" r:id="rId33"/>
    <p:sldId id="468" r:id="rId34"/>
    <p:sldId id="469" r:id="rId35"/>
    <p:sldId id="470" r:id="rId36"/>
    <p:sldId id="471" r:id="rId37"/>
    <p:sldId id="472" r:id="rId38"/>
    <p:sldId id="473" r:id="rId39"/>
    <p:sldId id="476" r:id="rId40"/>
    <p:sldId id="474" r:id="rId41"/>
    <p:sldId id="475" r:id="rId42"/>
    <p:sldId id="477" r:id="rId43"/>
    <p:sldId id="478" r:id="rId44"/>
    <p:sldId id="437" r:id="rId45"/>
    <p:sldId id="438" r:id="rId46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76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672" userDrawn="1">
          <p15:clr>
            <a:srgbClr val="A4A3A4"/>
          </p15:clr>
        </p15:guide>
        <p15:guide id="10" pos="2976" userDrawn="1">
          <p15:clr>
            <a:srgbClr val="A4A3A4"/>
          </p15:clr>
        </p15:guide>
        <p15:guide id="11" pos="5160" userDrawn="1">
          <p15:clr>
            <a:srgbClr val="A4A3A4"/>
          </p15:clr>
        </p15:guide>
        <p15:guide id="12" pos="1948" userDrawn="1">
          <p15:clr>
            <a:srgbClr val="A4A3A4"/>
          </p15:clr>
        </p15:guide>
        <p15:guide id="13" pos="216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08C"/>
    <a:srgbClr val="692146"/>
    <a:srgbClr val="720F11"/>
    <a:srgbClr val="9F2241"/>
    <a:srgbClr val="E2DFCA"/>
    <a:srgbClr val="625D9C"/>
    <a:srgbClr val="E21A23"/>
    <a:srgbClr val="FFDFCA"/>
    <a:srgbClr val="FFB600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62" autoAdjust="0"/>
    <p:restoredTop sz="94788" autoAdjust="0"/>
  </p:normalViewPr>
  <p:slideViewPr>
    <p:cSldViewPr snapToGrid="0">
      <p:cViewPr varScale="1">
        <p:scale>
          <a:sx n="114" d="100"/>
          <a:sy n="114" d="100"/>
        </p:scale>
        <p:origin x="1290" y="102"/>
      </p:cViewPr>
      <p:guideLst>
        <p:guide pos="1176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672"/>
        <p:guide pos="2976"/>
        <p:guide pos="5160"/>
        <p:guide pos="1948"/>
        <p:guide pos="216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005A0-2A1F-40F7-A304-35C2A2529DCD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F71A6E3-D25D-45CF-A8F6-4EAF824A5562}">
      <dgm:prSet phldrT="[Text]" custT="1"/>
      <dgm:spPr/>
      <dgm:t>
        <a:bodyPr/>
        <a:lstStyle/>
        <a:p>
          <a:r>
            <a:rPr lang="en-GB" sz="2000" b="0" dirty="0">
              <a:latin typeface="+mj-lt"/>
            </a:rPr>
            <a:t>Expected Returns and Variances</a:t>
          </a:r>
        </a:p>
      </dgm:t>
    </dgm:pt>
    <dgm:pt modelId="{F5078255-AB91-4B45-A00A-20B789EB2DA5}" type="parTrans" cxnId="{EE258ED4-E9C6-4E2A-97B1-A6A009D2137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AD75B691-A74F-44B0-81E3-C79F8769E0EB}" type="sibTrans" cxnId="{EE258ED4-E9C6-4E2A-97B1-A6A009D2137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7B345FF5-3696-4CE0-A219-8DF517B7CE23}">
      <dgm:prSet phldrT="[Text]" custT="1"/>
      <dgm:spPr/>
      <dgm:t>
        <a:bodyPr/>
        <a:lstStyle/>
        <a:p>
          <a:r>
            <a:rPr lang="en-GB" sz="2000" b="0" dirty="0">
              <a:latin typeface="+mj-lt"/>
            </a:rPr>
            <a:t>Portfolios</a:t>
          </a:r>
        </a:p>
      </dgm:t>
    </dgm:pt>
    <dgm:pt modelId="{27061171-FB5B-4D70-B757-A45955D0FC60}" type="parTrans" cxnId="{9FC24535-F223-4A8C-BC37-DB19E925C89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2274476D-FA48-4BE1-B2B4-0116B2658850}" type="sibTrans" cxnId="{9FC24535-F223-4A8C-BC37-DB19E925C89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ECF3678C-B999-42C8-94BD-24122AB3ABBF}">
      <dgm:prSet phldrT="[Text]" custT="1"/>
      <dgm:spPr/>
      <dgm:t>
        <a:bodyPr/>
        <a:lstStyle/>
        <a:p>
          <a:r>
            <a:rPr lang="en-GB" sz="2000" b="0" dirty="0">
              <a:latin typeface="+mj-lt"/>
            </a:rPr>
            <a:t>Announcements, Surprises and Expected Returns</a:t>
          </a:r>
        </a:p>
      </dgm:t>
    </dgm:pt>
    <dgm:pt modelId="{CCE97409-941D-4628-ADF0-DF4E35E7A38A}" type="parTrans" cxnId="{B1654BB5-BFCC-4A98-AB56-F75BE1AF8412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514049BC-46B9-4F11-99E4-C7C431B97F11}" type="sibTrans" cxnId="{B1654BB5-BFCC-4A98-AB56-F75BE1AF8412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743E4432-FBD1-476C-9E7B-2057C3017828}">
      <dgm:prSet custT="1"/>
      <dgm:spPr/>
      <dgm:t>
        <a:bodyPr/>
        <a:lstStyle/>
        <a:p>
          <a:r>
            <a:rPr lang="en-GB" sz="2000" b="0" dirty="0">
              <a:latin typeface="+mj-lt"/>
            </a:rPr>
            <a:t>Risk: Systematic and Unsystematic </a:t>
          </a:r>
        </a:p>
      </dgm:t>
    </dgm:pt>
    <dgm:pt modelId="{858334DB-B267-4AB3-B169-9D1EC52FE901}" type="parTrans" cxnId="{49B0F842-F9F6-4930-B70D-A6E7390ADFF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F4D3D7ED-2D0B-4216-9EB8-06BB32885704}" type="sibTrans" cxnId="{49B0F842-F9F6-4930-B70D-A6E7390ADFF9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12EFDA9A-BD72-484D-9C19-EB7DDB2F5E4D}">
      <dgm:prSet custT="1"/>
      <dgm:spPr/>
      <dgm:t>
        <a:bodyPr/>
        <a:lstStyle/>
        <a:p>
          <a:r>
            <a:rPr lang="en-GB" sz="2000" b="0" dirty="0">
              <a:latin typeface="+mj-lt"/>
            </a:rPr>
            <a:t>Diversification and Portfolio Risk</a:t>
          </a:r>
        </a:p>
      </dgm:t>
    </dgm:pt>
    <dgm:pt modelId="{1ED026AC-2B16-4C55-B763-6311970115F6}" type="parTrans" cxnId="{B1DB30DA-95FB-4610-9A04-782C9818D39B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1BE11824-7F2A-419A-A1BF-E1E593F7BA3F}" type="sibTrans" cxnId="{B1DB30DA-95FB-4610-9A04-782C9818D39B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DE0FCE09-F0C0-40A0-AE34-461E82970F6E}">
      <dgm:prSet custT="1"/>
      <dgm:spPr/>
      <dgm:t>
        <a:bodyPr/>
        <a:lstStyle/>
        <a:p>
          <a:r>
            <a:rPr lang="en-GB" sz="2000" b="0" dirty="0">
              <a:latin typeface="+mj-lt"/>
            </a:rPr>
            <a:t>Systematic Risk and Beta</a:t>
          </a:r>
        </a:p>
      </dgm:t>
    </dgm:pt>
    <dgm:pt modelId="{D15CDC5D-F08B-41E0-BEB9-05E3E39BE1F4}" type="parTrans" cxnId="{95084121-D6D5-4CF7-9235-15C43BBFECE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A4428F78-2165-4B5A-8F2B-171A89776379}" type="sibTrans" cxnId="{95084121-D6D5-4CF7-9235-15C43BBFECEA}">
      <dgm:prSet/>
      <dgm:spPr/>
      <dgm:t>
        <a:bodyPr/>
        <a:lstStyle/>
        <a:p>
          <a:endParaRPr lang="en-GB" sz="2000" b="0">
            <a:latin typeface="+mj-lt"/>
          </a:endParaRPr>
        </a:p>
      </dgm:t>
    </dgm:pt>
    <dgm:pt modelId="{14C3C8E3-77D9-4738-BE68-3CB34FB98AF8}">
      <dgm:prSet custT="1"/>
      <dgm:spPr/>
      <dgm:t>
        <a:bodyPr/>
        <a:lstStyle/>
        <a:p>
          <a:r>
            <a:rPr lang="en-GB" sz="2000" dirty="0">
              <a:latin typeface="+mj-lt"/>
            </a:rPr>
            <a:t>The Security Market Line</a:t>
          </a:r>
        </a:p>
      </dgm:t>
    </dgm:pt>
    <dgm:pt modelId="{7A87C786-8307-40A3-B619-D67CDE906ACF}" type="parTrans" cxnId="{159B3BA2-4EC7-464A-AB6D-98D571AD2ADA}">
      <dgm:prSet/>
      <dgm:spPr/>
      <dgm:t>
        <a:bodyPr/>
        <a:lstStyle/>
        <a:p>
          <a:endParaRPr lang="en-GB" sz="2000">
            <a:latin typeface="+mj-lt"/>
          </a:endParaRPr>
        </a:p>
      </dgm:t>
    </dgm:pt>
    <dgm:pt modelId="{8C942DEF-46CC-4324-897B-124431C86A5B}" type="sibTrans" cxnId="{159B3BA2-4EC7-464A-AB6D-98D571AD2ADA}">
      <dgm:prSet/>
      <dgm:spPr/>
      <dgm:t>
        <a:bodyPr/>
        <a:lstStyle/>
        <a:p>
          <a:endParaRPr lang="en-GB" sz="2000">
            <a:latin typeface="+mj-lt"/>
          </a:endParaRPr>
        </a:p>
      </dgm:t>
    </dgm:pt>
    <dgm:pt modelId="{0F9CDDC0-6F5B-4E79-B761-431EECB16808}">
      <dgm:prSet custT="1"/>
      <dgm:spPr/>
      <dgm:t>
        <a:bodyPr/>
        <a:lstStyle/>
        <a:p>
          <a:r>
            <a:rPr lang="en-GB" sz="2000" dirty="0">
              <a:latin typeface="+mj-lt"/>
            </a:rPr>
            <a:t>The SML and the Cost of Capital: A Preview</a:t>
          </a:r>
        </a:p>
      </dgm:t>
    </dgm:pt>
    <dgm:pt modelId="{C157CF40-5A0E-441C-935D-896DEA12CCAB}" type="parTrans" cxnId="{DD1555DB-2767-43AB-9453-CA39E11E02CE}">
      <dgm:prSet/>
      <dgm:spPr/>
      <dgm:t>
        <a:bodyPr/>
        <a:lstStyle/>
        <a:p>
          <a:endParaRPr lang="en-GB" sz="2000">
            <a:latin typeface="+mj-lt"/>
          </a:endParaRPr>
        </a:p>
      </dgm:t>
    </dgm:pt>
    <dgm:pt modelId="{1B95965C-C94C-4816-937E-A15912D44C11}" type="sibTrans" cxnId="{DD1555DB-2767-43AB-9453-CA39E11E02CE}">
      <dgm:prSet/>
      <dgm:spPr/>
      <dgm:t>
        <a:bodyPr/>
        <a:lstStyle/>
        <a:p>
          <a:endParaRPr lang="en-GB" sz="2000">
            <a:latin typeface="+mj-lt"/>
          </a:endParaRPr>
        </a:p>
      </dgm:t>
    </dgm:pt>
    <dgm:pt modelId="{3A47C889-C961-4268-B8AC-C53AAC691B01}" type="pres">
      <dgm:prSet presAssocID="{2E0005A0-2A1F-40F7-A304-35C2A2529DCD}" presName="linear" presStyleCnt="0">
        <dgm:presLayoutVars>
          <dgm:dir/>
          <dgm:animLvl val="lvl"/>
          <dgm:resizeHandles val="exact"/>
        </dgm:presLayoutVars>
      </dgm:prSet>
      <dgm:spPr/>
    </dgm:pt>
    <dgm:pt modelId="{7D838933-1F66-463B-857A-0C15C20081EB}" type="pres">
      <dgm:prSet presAssocID="{8F71A6E3-D25D-45CF-A8F6-4EAF824A5562}" presName="parentLin" presStyleCnt="0"/>
      <dgm:spPr/>
    </dgm:pt>
    <dgm:pt modelId="{6DE7ED66-BB08-4A1D-973B-9AB31CB5C04B}" type="pres">
      <dgm:prSet presAssocID="{8F71A6E3-D25D-45CF-A8F6-4EAF824A5562}" presName="parentLeftMargin" presStyleLbl="node1" presStyleIdx="0" presStyleCnt="8"/>
      <dgm:spPr/>
    </dgm:pt>
    <dgm:pt modelId="{A3832E55-FD84-423A-926F-07D191EFFCEC}" type="pres">
      <dgm:prSet presAssocID="{8F71A6E3-D25D-45CF-A8F6-4EAF824A5562}" presName="parentText" presStyleLbl="node1" presStyleIdx="0" presStyleCnt="8" custScaleX="111390">
        <dgm:presLayoutVars>
          <dgm:chMax val="0"/>
          <dgm:bulletEnabled val="1"/>
        </dgm:presLayoutVars>
      </dgm:prSet>
      <dgm:spPr/>
    </dgm:pt>
    <dgm:pt modelId="{09A863C2-E0CC-49EE-86BD-33E3117049C8}" type="pres">
      <dgm:prSet presAssocID="{8F71A6E3-D25D-45CF-A8F6-4EAF824A5562}" presName="negativeSpace" presStyleCnt="0"/>
      <dgm:spPr/>
    </dgm:pt>
    <dgm:pt modelId="{201FDBC2-C7C6-4B98-BCE3-36000937481E}" type="pres">
      <dgm:prSet presAssocID="{8F71A6E3-D25D-45CF-A8F6-4EAF824A5562}" presName="childText" presStyleLbl="conFgAcc1" presStyleIdx="0" presStyleCnt="8">
        <dgm:presLayoutVars>
          <dgm:bulletEnabled val="1"/>
        </dgm:presLayoutVars>
      </dgm:prSet>
      <dgm:spPr/>
    </dgm:pt>
    <dgm:pt modelId="{0EEC9287-2A19-4AD9-B086-A274AC250A6D}" type="pres">
      <dgm:prSet presAssocID="{AD75B691-A74F-44B0-81E3-C79F8769E0EB}" presName="spaceBetweenRectangles" presStyleCnt="0"/>
      <dgm:spPr/>
    </dgm:pt>
    <dgm:pt modelId="{BAAFDB5D-B4D8-4908-B7B1-D20F881501C7}" type="pres">
      <dgm:prSet presAssocID="{7B345FF5-3696-4CE0-A219-8DF517B7CE23}" presName="parentLin" presStyleCnt="0"/>
      <dgm:spPr/>
    </dgm:pt>
    <dgm:pt modelId="{44D75650-3FEB-4710-86F2-DDAEF51D1F2E}" type="pres">
      <dgm:prSet presAssocID="{7B345FF5-3696-4CE0-A219-8DF517B7CE23}" presName="parentLeftMargin" presStyleLbl="node1" presStyleIdx="0" presStyleCnt="8"/>
      <dgm:spPr/>
    </dgm:pt>
    <dgm:pt modelId="{0D99BB5E-2200-4AE7-96F5-046BF6F2886E}" type="pres">
      <dgm:prSet presAssocID="{7B345FF5-3696-4CE0-A219-8DF517B7CE23}" presName="parentText" presStyleLbl="node1" presStyleIdx="1" presStyleCnt="8" custScaleX="111390">
        <dgm:presLayoutVars>
          <dgm:chMax val="0"/>
          <dgm:bulletEnabled val="1"/>
        </dgm:presLayoutVars>
      </dgm:prSet>
      <dgm:spPr/>
    </dgm:pt>
    <dgm:pt modelId="{F5CF35AE-6431-484F-BC19-DA63B546B9B6}" type="pres">
      <dgm:prSet presAssocID="{7B345FF5-3696-4CE0-A219-8DF517B7CE23}" presName="negativeSpace" presStyleCnt="0"/>
      <dgm:spPr/>
    </dgm:pt>
    <dgm:pt modelId="{C2E60D6E-CF53-4298-A129-2F183F60A123}" type="pres">
      <dgm:prSet presAssocID="{7B345FF5-3696-4CE0-A219-8DF517B7CE23}" presName="childText" presStyleLbl="conFgAcc1" presStyleIdx="1" presStyleCnt="8">
        <dgm:presLayoutVars>
          <dgm:bulletEnabled val="1"/>
        </dgm:presLayoutVars>
      </dgm:prSet>
      <dgm:spPr/>
    </dgm:pt>
    <dgm:pt modelId="{0B9FE5D2-1CA2-4C06-8B3E-A294D4D1F05B}" type="pres">
      <dgm:prSet presAssocID="{2274476D-FA48-4BE1-B2B4-0116B2658850}" presName="spaceBetweenRectangles" presStyleCnt="0"/>
      <dgm:spPr/>
    </dgm:pt>
    <dgm:pt modelId="{38C8B909-4709-4651-A5FD-20C3E144AC4D}" type="pres">
      <dgm:prSet presAssocID="{ECF3678C-B999-42C8-94BD-24122AB3ABBF}" presName="parentLin" presStyleCnt="0"/>
      <dgm:spPr/>
    </dgm:pt>
    <dgm:pt modelId="{E3DC0D31-BB8A-46CA-8AA6-B09C3F2AFBE2}" type="pres">
      <dgm:prSet presAssocID="{ECF3678C-B999-42C8-94BD-24122AB3ABBF}" presName="parentLeftMargin" presStyleLbl="node1" presStyleIdx="1" presStyleCnt="8"/>
      <dgm:spPr/>
    </dgm:pt>
    <dgm:pt modelId="{1EC413AE-65D6-462E-8A7A-82532436B092}" type="pres">
      <dgm:prSet presAssocID="{ECF3678C-B999-42C8-94BD-24122AB3ABBF}" presName="parentText" presStyleLbl="node1" presStyleIdx="2" presStyleCnt="8" custScaleX="111390">
        <dgm:presLayoutVars>
          <dgm:chMax val="0"/>
          <dgm:bulletEnabled val="1"/>
        </dgm:presLayoutVars>
      </dgm:prSet>
      <dgm:spPr/>
    </dgm:pt>
    <dgm:pt modelId="{30D451CA-8502-468A-AD22-7EC94B095361}" type="pres">
      <dgm:prSet presAssocID="{ECF3678C-B999-42C8-94BD-24122AB3ABBF}" presName="negativeSpace" presStyleCnt="0"/>
      <dgm:spPr/>
    </dgm:pt>
    <dgm:pt modelId="{882D4E61-1926-4749-BFCE-4EB9D1BB5845}" type="pres">
      <dgm:prSet presAssocID="{ECF3678C-B999-42C8-94BD-24122AB3ABBF}" presName="childText" presStyleLbl="conFgAcc1" presStyleIdx="2" presStyleCnt="8">
        <dgm:presLayoutVars>
          <dgm:bulletEnabled val="1"/>
        </dgm:presLayoutVars>
      </dgm:prSet>
      <dgm:spPr/>
    </dgm:pt>
    <dgm:pt modelId="{5F361E78-7A8F-482B-A31E-8BB4FD57E72C}" type="pres">
      <dgm:prSet presAssocID="{514049BC-46B9-4F11-99E4-C7C431B97F11}" presName="spaceBetweenRectangles" presStyleCnt="0"/>
      <dgm:spPr/>
    </dgm:pt>
    <dgm:pt modelId="{E376CB83-2A9A-4283-A094-3429E7468722}" type="pres">
      <dgm:prSet presAssocID="{743E4432-FBD1-476C-9E7B-2057C3017828}" presName="parentLin" presStyleCnt="0"/>
      <dgm:spPr/>
    </dgm:pt>
    <dgm:pt modelId="{B9693D61-3626-46A1-BA01-9E1F6E6DC1FA}" type="pres">
      <dgm:prSet presAssocID="{743E4432-FBD1-476C-9E7B-2057C3017828}" presName="parentLeftMargin" presStyleLbl="node1" presStyleIdx="2" presStyleCnt="8"/>
      <dgm:spPr/>
    </dgm:pt>
    <dgm:pt modelId="{2AC27B8F-10DF-4AB2-B89C-77E58DBD7B7B}" type="pres">
      <dgm:prSet presAssocID="{743E4432-FBD1-476C-9E7B-2057C3017828}" presName="parentText" presStyleLbl="node1" presStyleIdx="3" presStyleCnt="8" custScaleX="111335">
        <dgm:presLayoutVars>
          <dgm:chMax val="0"/>
          <dgm:bulletEnabled val="1"/>
        </dgm:presLayoutVars>
      </dgm:prSet>
      <dgm:spPr/>
    </dgm:pt>
    <dgm:pt modelId="{7994FD8C-C68A-48C7-B064-33C1F24AF8DD}" type="pres">
      <dgm:prSet presAssocID="{743E4432-FBD1-476C-9E7B-2057C3017828}" presName="negativeSpace" presStyleCnt="0"/>
      <dgm:spPr/>
    </dgm:pt>
    <dgm:pt modelId="{0A21B1D6-86AC-4EDA-A723-831CE2439881}" type="pres">
      <dgm:prSet presAssocID="{743E4432-FBD1-476C-9E7B-2057C3017828}" presName="childText" presStyleLbl="conFgAcc1" presStyleIdx="3" presStyleCnt="8">
        <dgm:presLayoutVars>
          <dgm:bulletEnabled val="1"/>
        </dgm:presLayoutVars>
      </dgm:prSet>
      <dgm:spPr/>
    </dgm:pt>
    <dgm:pt modelId="{7DD63B8F-1034-460D-BA50-238132E21240}" type="pres">
      <dgm:prSet presAssocID="{F4D3D7ED-2D0B-4216-9EB8-06BB32885704}" presName="spaceBetweenRectangles" presStyleCnt="0"/>
      <dgm:spPr/>
    </dgm:pt>
    <dgm:pt modelId="{A853AE05-2CE5-42D6-A673-BBF3899E8B23}" type="pres">
      <dgm:prSet presAssocID="{12EFDA9A-BD72-484D-9C19-EB7DDB2F5E4D}" presName="parentLin" presStyleCnt="0"/>
      <dgm:spPr/>
    </dgm:pt>
    <dgm:pt modelId="{24C65CC9-7D60-4A49-BC8A-74446C1C0DD3}" type="pres">
      <dgm:prSet presAssocID="{12EFDA9A-BD72-484D-9C19-EB7DDB2F5E4D}" presName="parentLeftMargin" presStyleLbl="node1" presStyleIdx="3" presStyleCnt="8"/>
      <dgm:spPr/>
    </dgm:pt>
    <dgm:pt modelId="{57892F6A-89E1-4482-BB21-DCCF883B69D7}" type="pres">
      <dgm:prSet presAssocID="{12EFDA9A-BD72-484D-9C19-EB7DDB2F5E4D}" presName="parentText" presStyleLbl="node1" presStyleIdx="4" presStyleCnt="8" custScaleX="111335">
        <dgm:presLayoutVars>
          <dgm:chMax val="0"/>
          <dgm:bulletEnabled val="1"/>
        </dgm:presLayoutVars>
      </dgm:prSet>
      <dgm:spPr/>
    </dgm:pt>
    <dgm:pt modelId="{82D72E9E-384A-45D0-85FC-84AA83DAF888}" type="pres">
      <dgm:prSet presAssocID="{12EFDA9A-BD72-484D-9C19-EB7DDB2F5E4D}" presName="negativeSpace" presStyleCnt="0"/>
      <dgm:spPr/>
    </dgm:pt>
    <dgm:pt modelId="{441BF52D-2B12-453B-A8EC-DE30D0D96A6D}" type="pres">
      <dgm:prSet presAssocID="{12EFDA9A-BD72-484D-9C19-EB7DDB2F5E4D}" presName="childText" presStyleLbl="conFgAcc1" presStyleIdx="4" presStyleCnt="8">
        <dgm:presLayoutVars>
          <dgm:bulletEnabled val="1"/>
        </dgm:presLayoutVars>
      </dgm:prSet>
      <dgm:spPr/>
    </dgm:pt>
    <dgm:pt modelId="{7C36C4D5-0D50-4F09-95A4-FF5549C9FC4F}" type="pres">
      <dgm:prSet presAssocID="{1BE11824-7F2A-419A-A1BF-E1E593F7BA3F}" presName="spaceBetweenRectangles" presStyleCnt="0"/>
      <dgm:spPr/>
    </dgm:pt>
    <dgm:pt modelId="{81C57C13-7269-4269-94A9-B0D1B68C04C2}" type="pres">
      <dgm:prSet presAssocID="{DE0FCE09-F0C0-40A0-AE34-461E82970F6E}" presName="parentLin" presStyleCnt="0"/>
      <dgm:spPr/>
    </dgm:pt>
    <dgm:pt modelId="{5BA93E5E-7F90-416D-9CF6-EDE3665EDCB6}" type="pres">
      <dgm:prSet presAssocID="{DE0FCE09-F0C0-40A0-AE34-461E82970F6E}" presName="parentLeftMargin" presStyleLbl="node1" presStyleIdx="4" presStyleCnt="8"/>
      <dgm:spPr/>
    </dgm:pt>
    <dgm:pt modelId="{1BB28C3A-8F69-4AE2-9BF2-50A876490C35}" type="pres">
      <dgm:prSet presAssocID="{DE0FCE09-F0C0-40A0-AE34-461E82970F6E}" presName="parentText" presStyleLbl="node1" presStyleIdx="5" presStyleCnt="8" custScaleX="111335">
        <dgm:presLayoutVars>
          <dgm:chMax val="0"/>
          <dgm:bulletEnabled val="1"/>
        </dgm:presLayoutVars>
      </dgm:prSet>
      <dgm:spPr/>
    </dgm:pt>
    <dgm:pt modelId="{C3408F3F-8328-4879-97E0-B5E92DF6BA6A}" type="pres">
      <dgm:prSet presAssocID="{DE0FCE09-F0C0-40A0-AE34-461E82970F6E}" presName="negativeSpace" presStyleCnt="0"/>
      <dgm:spPr/>
    </dgm:pt>
    <dgm:pt modelId="{6C86A983-D1F9-43EE-AAD7-87849F585A3E}" type="pres">
      <dgm:prSet presAssocID="{DE0FCE09-F0C0-40A0-AE34-461E82970F6E}" presName="childText" presStyleLbl="conFgAcc1" presStyleIdx="5" presStyleCnt="8">
        <dgm:presLayoutVars>
          <dgm:bulletEnabled val="1"/>
        </dgm:presLayoutVars>
      </dgm:prSet>
      <dgm:spPr/>
    </dgm:pt>
    <dgm:pt modelId="{7AC45F34-1260-4F38-BC7A-B5CF127D15C6}" type="pres">
      <dgm:prSet presAssocID="{A4428F78-2165-4B5A-8F2B-171A89776379}" presName="spaceBetweenRectangles" presStyleCnt="0"/>
      <dgm:spPr/>
    </dgm:pt>
    <dgm:pt modelId="{DCE0E0C7-9E57-4B9B-BC78-3255BD7C98AD}" type="pres">
      <dgm:prSet presAssocID="{14C3C8E3-77D9-4738-BE68-3CB34FB98AF8}" presName="parentLin" presStyleCnt="0"/>
      <dgm:spPr/>
    </dgm:pt>
    <dgm:pt modelId="{87DECB52-650A-4C13-AF8D-E4F414B62825}" type="pres">
      <dgm:prSet presAssocID="{14C3C8E3-77D9-4738-BE68-3CB34FB98AF8}" presName="parentLeftMargin" presStyleLbl="node1" presStyleIdx="5" presStyleCnt="8"/>
      <dgm:spPr/>
    </dgm:pt>
    <dgm:pt modelId="{E4C6E046-360C-4DB2-A516-E8357AC20F56}" type="pres">
      <dgm:prSet presAssocID="{14C3C8E3-77D9-4738-BE68-3CB34FB98AF8}" presName="parentText" presStyleLbl="node1" presStyleIdx="6" presStyleCnt="8" custScaleX="111335">
        <dgm:presLayoutVars>
          <dgm:chMax val="0"/>
          <dgm:bulletEnabled val="1"/>
        </dgm:presLayoutVars>
      </dgm:prSet>
      <dgm:spPr/>
    </dgm:pt>
    <dgm:pt modelId="{A999C2F1-D27E-4C5A-9C29-EE6D5F03F762}" type="pres">
      <dgm:prSet presAssocID="{14C3C8E3-77D9-4738-BE68-3CB34FB98AF8}" presName="negativeSpace" presStyleCnt="0"/>
      <dgm:spPr/>
    </dgm:pt>
    <dgm:pt modelId="{685EFB43-DB8A-432A-81BE-9F5FEF7E0082}" type="pres">
      <dgm:prSet presAssocID="{14C3C8E3-77D9-4738-BE68-3CB34FB98AF8}" presName="childText" presStyleLbl="conFgAcc1" presStyleIdx="6" presStyleCnt="8">
        <dgm:presLayoutVars>
          <dgm:bulletEnabled val="1"/>
        </dgm:presLayoutVars>
      </dgm:prSet>
      <dgm:spPr/>
    </dgm:pt>
    <dgm:pt modelId="{F5CDD21F-EBB8-41F8-BEFF-188EBC36598F}" type="pres">
      <dgm:prSet presAssocID="{8C942DEF-46CC-4324-897B-124431C86A5B}" presName="spaceBetweenRectangles" presStyleCnt="0"/>
      <dgm:spPr/>
    </dgm:pt>
    <dgm:pt modelId="{D40E8562-5B50-4ED9-BA23-420A47923A5B}" type="pres">
      <dgm:prSet presAssocID="{0F9CDDC0-6F5B-4E79-B761-431EECB16808}" presName="parentLin" presStyleCnt="0"/>
      <dgm:spPr/>
    </dgm:pt>
    <dgm:pt modelId="{F77CA871-9B9E-4A9F-87E1-82CA5AF978F4}" type="pres">
      <dgm:prSet presAssocID="{0F9CDDC0-6F5B-4E79-B761-431EECB16808}" presName="parentLeftMargin" presStyleLbl="node1" presStyleIdx="6" presStyleCnt="8"/>
      <dgm:spPr/>
    </dgm:pt>
    <dgm:pt modelId="{4D48D6F2-A88D-4E79-855F-46A2E9538BE7}" type="pres">
      <dgm:prSet presAssocID="{0F9CDDC0-6F5B-4E79-B761-431EECB16808}" presName="parentText" presStyleLbl="node1" presStyleIdx="7" presStyleCnt="8" custScaleX="111335">
        <dgm:presLayoutVars>
          <dgm:chMax val="0"/>
          <dgm:bulletEnabled val="1"/>
        </dgm:presLayoutVars>
      </dgm:prSet>
      <dgm:spPr/>
    </dgm:pt>
    <dgm:pt modelId="{4F6CF054-79DA-4E8B-AC0B-7422239F284F}" type="pres">
      <dgm:prSet presAssocID="{0F9CDDC0-6F5B-4E79-B761-431EECB16808}" presName="negativeSpace" presStyleCnt="0"/>
      <dgm:spPr/>
    </dgm:pt>
    <dgm:pt modelId="{8A11DCFB-CFD7-4364-B657-D3E018888C7D}" type="pres">
      <dgm:prSet presAssocID="{0F9CDDC0-6F5B-4E79-B761-431EECB16808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F713F20B-80F8-4B5E-8B63-94277C3151DC}" type="presOf" srcId="{14C3C8E3-77D9-4738-BE68-3CB34FB98AF8}" destId="{E4C6E046-360C-4DB2-A516-E8357AC20F56}" srcOrd="1" destOrd="0" presId="urn:microsoft.com/office/officeart/2005/8/layout/list1"/>
    <dgm:cxn modelId="{95084121-D6D5-4CF7-9235-15C43BBFECEA}" srcId="{2E0005A0-2A1F-40F7-A304-35C2A2529DCD}" destId="{DE0FCE09-F0C0-40A0-AE34-461E82970F6E}" srcOrd="5" destOrd="0" parTransId="{D15CDC5D-F08B-41E0-BEB9-05E3E39BE1F4}" sibTransId="{A4428F78-2165-4B5A-8F2B-171A89776379}"/>
    <dgm:cxn modelId="{F5F66027-0495-43B7-B3D8-6C14000D8EC9}" type="presOf" srcId="{743E4432-FBD1-476C-9E7B-2057C3017828}" destId="{B9693D61-3626-46A1-BA01-9E1F6E6DC1FA}" srcOrd="0" destOrd="0" presId="urn:microsoft.com/office/officeart/2005/8/layout/list1"/>
    <dgm:cxn modelId="{9FC24535-F223-4A8C-BC37-DB19E925C89A}" srcId="{2E0005A0-2A1F-40F7-A304-35C2A2529DCD}" destId="{7B345FF5-3696-4CE0-A219-8DF517B7CE23}" srcOrd="1" destOrd="0" parTransId="{27061171-FB5B-4D70-B757-A45955D0FC60}" sibTransId="{2274476D-FA48-4BE1-B2B4-0116B2658850}"/>
    <dgm:cxn modelId="{558F155D-8799-4E71-A6FC-D5F4E30D5520}" type="presOf" srcId="{14C3C8E3-77D9-4738-BE68-3CB34FB98AF8}" destId="{87DECB52-650A-4C13-AF8D-E4F414B62825}" srcOrd="0" destOrd="0" presId="urn:microsoft.com/office/officeart/2005/8/layout/list1"/>
    <dgm:cxn modelId="{49B0F842-F9F6-4930-B70D-A6E7390ADFF9}" srcId="{2E0005A0-2A1F-40F7-A304-35C2A2529DCD}" destId="{743E4432-FBD1-476C-9E7B-2057C3017828}" srcOrd="3" destOrd="0" parTransId="{858334DB-B267-4AB3-B169-9D1EC52FE901}" sibTransId="{F4D3D7ED-2D0B-4216-9EB8-06BB32885704}"/>
    <dgm:cxn modelId="{32F06B70-7E79-4354-9EF9-B28C7B51068A}" type="presOf" srcId="{DE0FCE09-F0C0-40A0-AE34-461E82970F6E}" destId="{1BB28C3A-8F69-4AE2-9BF2-50A876490C35}" srcOrd="1" destOrd="0" presId="urn:microsoft.com/office/officeart/2005/8/layout/list1"/>
    <dgm:cxn modelId="{CD5F8D8D-7B88-410E-BE18-1A064EE361B6}" type="presOf" srcId="{2E0005A0-2A1F-40F7-A304-35C2A2529DCD}" destId="{3A47C889-C961-4268-B8AC-C53AAC691B01}" srcOrd="0" destOrd="0" presId="urn:microsoft.com/office/officeart/2005/8/layout/list1"/>
    <dgm:cxn modelId="{2553858E-2451-4354-958B-DDAF40FB58E8}" type="presOf" srcId="{12EFDA9A-BD72-484D-9C19-EB7DDB2F5E4D}" destId="{57892F6A-89E1-4482-BB21-DCCF883B69D7}" srcOrd="1" destOrd="0" presId="urn:microsoft.com/office/officeart/2005/8/layout/list1"/>
    <dgm:cxn modelId="{159B3BA2-4EC7-464A-AB6D-98D571AD2ADA}" srcId="{2E0005A0-2A1F-40F7-A304-35C2A2529DCD}" destId="{14C3C8E3-77D9-4738-BE68-3CB34FB98AF8}" srcOrd="6" destOrd="0" parTransId="{7A87C786-8307-40A3-B619-D67CDE906ACF}" sibTransId="{8C942DEF-46CC-4324-897B-124431C86A5B}"/>
    <dgm:cxn modelId="{0D1E19A7-6D50-47B9-9959-8AD6144D66B5}" type="presOf" srcId="{8F71A6E3-D25D-45CF-A8F6-4EAF824A5562}" destId="{A3832E55-FD84-423A-926F-07D191EFFCEC}" srcOrd="1" destOrd="0" presId="urn:microsoft.com/office/officeart/2005/8/layout/list1"/>
    <dgm:cxn modelId="{562B8FA9-30C5-4D3C-B45D-F361597A9F7F}" type="presOf" srcId="{ECF3678C-B999-42C8-94BD-24122AB3ABBF}" destId="{1EC413AE-65D6-462E-8A7A-82532436B092}" srcOrd="1" destOrd="0" presId="urn:microsoft.com/office/officeart/2005/8/layout/list1"/>
    <dgm:cxn modelId="{B1654BB5-BFCC-4A98-AB56-F75BE1AF8412}" srcId="{2E0005A0-2A1F-40F7-A304-35C2A2529DCD}" destId="{ECF3678C-B999-42C8-94BD-24122AB3ABBF}" srcOrd="2" destOrd="0" parTransId="{CCE97409-941D-4628-ADF0-DF4E35E7A38A}" sibTransId="{514049BC-46B9-4F11-99E4-C7C431B97F11}"/>
    <dgm:cxn modelId="{894161CB-1660-449E-BA6F-395BA5CFB5BB}" type="presOf" srcId="{DE0FCE09-F0C0-40A0-AE34-461E82970F6E}" destId="{5BA93E5E-7F90-416D-9CF6-EDE3665EDCB6}" srcOrd="0" destOrd="0" presId="urn:microsoft.com/office/officeart/2005/8/layout/list1"/>
    <dgm:cxn modelId="{EE258ED4-E9C6-4E2A-97B1-A6A009D21379}" srcId="{2E0005A0-2A1F-40F7-A304-35C2A2529DCD}" destId="{8F71A6E3-D25D-45CF-A8F6-4EAF824A5562}" srcOrd="0" destOrd="0" parTransId="{F5078255-AB91-4B45-A00A-20B789EB2DA5}" sibTransId="{AD75B691-A74F-44B0-81E3-C79F8769E0EB}"/>
    <dgm:cxn modelId="{81329ED4-89AF-48FA-B270-FAA6F49839D0}" type="presOf" srcId="{0F9CDDC0-6F5B-4E79-B761-431EECB16808}" destId="{4D48D6F2-A88D-4E79-855F-46A2E9538BE7}" srcOrd="1" destOrd="0" presId="urn:microsoft.com/office/officeart/2005/8/layout/list1"/>
    <dgm:cxn modelId="{7CBFA9D6-E002-46BD-8B5A-EAFD73625CCB}" type="presOf" srcId="{7B345FF5-3696-4CE0-A219-8DF517B7CE23}" destId="{44D75650-3FEB-4710-86F2-DDAEF51D1F2E}" srcOrd="0" destOrd="0" presId="urn:microsoft.com/office/officeart/2005/8/layout/list1"/>
    <dgm:cxn modelId="{75ED61D9-E827-4BA2-A844-2CB81604F7B1}" type="presOf" srcId="{12EFDA9A-BD72-484D-9C19-EB7DDB2F5E4D}" destId="{24C65CC9-7D60-4A49-BC8A-74446C1C0DD3}" srcOrd="0" destOrd="0" presId="urn:microsoft.com/office/officeart/2005/8/layout/list1"/>
    <dgm:cxn modelId="{B1DB30DA-95FB-4610-9A04-782C9818D39B}" srcId="{2E0005A0-2A1F-40F7-A304-35C2A2529DCD}" destId="{12EFDA9A-BD72-484D-9C19-EB7DDB2F5E4D}" srcOrd="4" destOrd="0" parTransId="{1ED026AC-2B16-4C55-B763-6311970115F6}" sibTransId="{1BE11824-7F2A-419A-A1BF-E1E593F7BA3F}"/>
    <dgm:cxn modelId="{DD1555DB-2767-43AB-9453-CA39E11E02CE}" srcId="{2E0005A0-2A1F-40F7-A304-35C2A2529DCD}" destId="{0F9CDDC0-6F5B-4E79-B761-431EECB16808}" srcOrd="7" destOrd="0" parTransId="{C157CF40-5A0E-441C-935D-896DEA12CCAB}" sibTransId="{1B95965C-C94C-4816-937E-A15912D44C11}"/>
    <dgm:cxn modelId="{A4B93FEB-88D2-42B7-8E7B-1CC80B9E2BC1}" type="presOf" srcId="{743E4432-FBD1-476C-9E7B-2057C3017828}" destId="{2AC27B8F-10DF-4AB2-B89C-77E58DBD7B7B}" srcOrd="1" destOrd="0" presId="urn:microsoft.com/office/officeart/2005/8/layout/list1"/>
    <dgm:cxn modelId="{EC39FCF8-3098-408C-B915-6B1C9F24D1F1}" type="presOf" srcId="{8F71A6E3-D25D-45CF-A8F6-4EAF824A5562}" destId="{6DE7ED66-BB08-4A1D-973B-9AB31CB5C04B}" srcOrd="0" destOrd="0" presId="urn:microsoft.com/office/officeart/2005/8/layout/list1"/>
    <dgm:cxn modelId="{8183C9FA-4E26-4982-9FF6-A26B2F86AC66}" type="presOf" srcId="{0F9CDDC0-6F5B-4E79-B761-431EECB16808}" destId="{F77CA871-9B9E-4A9F-87E1-82CA5AF978F4}" srcOrd="0" destOrd="0" presId="urn:microsoft.com/office/officeart/2005/8/layout/list1"/>
    <dgm:cxn modelId="{8E4101FE-20F9-44DB-AA49-1CE9721D0C75}" type="presOf" srcId="{7B345FF5-3696-4CE0-A219-8DF517B7CE23}" destId="{0D99BB5E-2200-4AE7-96F5-046BF6F2886E}" srcOrd="1" destOrd="0" presId="urn:microsoft.com/office/officeart/2005/8/layout/list1"/>
    <dgm:cxn modelId="{C22FE8FF-DE23-424D-B0EE-3EAA6C2CECC9}" type="presOf" srcId="{ECF3678C-B999-42C8-94BD-24122AB3ABBF}" destId="{E3DC0D31-BB8A-46CA-8AA6-B09C3F2AFBE2}" srcOrd="0" destOrd="0" presId="urn:microsoft.com/office/officeart/2005/8/layout/list1"/>
    <dgm:cxn modelId="{E5A13E3F-B4A8-4D6C-9248-7C67974BB90F}" type="presParOf" srcId="{3A47C889-C961-4268-B8AC-C53AAC691B01}" destId="{7D838933-1F66-463B-857A-0C15C20081EB}" srcOrd="0" destOrd="0" presId="urn:microsoft.com/office/officeart/2005/8/layout/list1"/>
    <dgm:cxn modelId="{D0E53FF1-1A30-41B4-B32D-C2CAA9DEF863}" type="presParOf" srcId="{7D838933-1F66-463B-857A-0C15C20081EB}" destId="{6DE7ED66-BB08-4A1D-973B-9AB31CB5C04B}" srcOrd="0" destOrd="0" presId="urn:microsoft.com/office/officeart/2005/8/layout/list1"/>
    <dgm:cxn modelId="{7124BACB-3858-40E7-8F8D-22C4E9B65186}" type="presParOf" srcId="{7D838933-1F66-463B-857A-0C15C20081EB}" destId="{A3832E55-FD84-423A-926F-07D191EFFCEC}" srcOrd="1" destOrd="0" presId="urn:microsoft.com/office/officeart/2005/8/layout/list1"/>
    <dgm:cxn modelId="{06699CA3-5E6D-4537-ACD1-A121CB46DBB9}" type="presParOf" srcId="{3A47C889-C961-4268-B8AC-C53AAC691B01}" destId="{09A863C2-E0CC-49EE-86BD-33E3117049C8}" srcOrd="1" destOrd="0" presId="urn:microsoft.com/office/officeart/2005/8/layout/list1"/>
    <dgm:cxn modelId="{620B0533-E895-4A0D-9CA2-5BBB7780FAB0}" type="presParOf" srcId="{3A47C889-C961-4268-B8AC-C53AAC691B01}" destId="{201FDBC2-C7C6-4B98-BCE3-36000937481E}" srcOrd="2" destOrd="0" presId="urn:microsoft.com/office/officeart/2005/8/layout/list1"/>
    <dgm:cxn modelId="{A8DDB5AB-4CC6-4E83-9CBE-0530A36FB12D}" type="presParOf" srcId="{3A47C889-C961-4268-B8AC-C53AAC691B01}" destId="{0EEC9287-2A19-4AD9-B086-A274AC250A6D}" srcOrd="3" destOrd="0" presId="urn:microsoft.com/office/officeart/2005/8/layout/list1"/>
    <dgm:cxn modelId="{754361A7-BB5E-4206-9AA6-5BC324A1AE54}" type="presParOf" srcId="{3A47C889-C961-4268-B8AC-C53AAC691B01}" destId="{BAAFDB5D-B4D8-4908-B7B1-D20F881501C7}" srcOrd="4" destOrd="0" presId="urn:microsoft.com/office/officeart/2005/8/layout/list1"/>
    <dgm:cxn modelId="{AF2A9EDF-CE8A-44D3-8E1B-331F1CFF62EB}" type="presParOf" srcId="{BAAFDB5D-B4D8-4908-B7B1-D20F881501C7}" destId="{44D75650-3FEB-4710-86F2-DDAEF51D1F2E}" srcOrd="0" destOrd="0" presId="urn:microsoft.com/office/officeart/2005/8/layout/list1"/>
    <dgm:cxn modelId="{E479C8B8-14C3-4CBE-AF1D-66AEB9E7AE9E}" type="presParOf" srcId="{BAAFDB5D-B4D8-4908-B7B1-D20F881501C7}" destId="{0D99BB5E-2200-4AE7-96F5-046BF6F2886E}" srcOrd="1" destOrd="0" presId="urn:microsoft.com/office/officeart/2005/8/layout/list1"/>
    <dgm:cxn modelId="{98AE9BDD-C11A-48BD-A81C-D536435A2AD9}" type="presParOf" srcId="{3A47C889-C961-4268-B8AC-C53AAC691B01}" destId="{F5CF35AE-6431-484F-BC19-DA63B546B9B6}" srcOrd="5" destOrd="0" presId="urn:microsoft.com/office/officeart/2005/8/layout/list1"/>
    <dgm:cxn modelId="{59073B6E-8392-4A79-948D-B0D70EC50389}" type="presParOf" srcId="{3A47C889-C961-4268-B8AC-C53AAC691B01}" destId="{C2E60D6E-CF53-4298-A129-2F183F60A123}" srcOrd="6" destOrd="0" presId="urn:microsoft.com/office/officeart/2005/8/layout/list1"/>
    <dgm:cxn modelId="{14914745-2166-4677-86B2-22D4FD72AD06}" type="presParOf" srcId="{3A47C889-C961-4268-B8AC-C53AAC691B01}" destId="{0B9FE5D2-1CA2-4C06-8B3E-A294D4D1F05B}" srcOrd="7" destOrd="0" presId="urn:microsoft.com/office/officeart/2005/8/layout/list1"/>
    <dgm:cxn modelId="{459D6281-DDD9-4D1F-9CFD-31FCB89BE760}" type="presParOf" srcId="{3A47C889-C961-4268-B8AC-C53AAC691B01}" destId="{38C8B909-4709-4651-A5FD-20C3E144AC4D}" srcOrd="8" destOrd="0" presId="urn:microsoft.com/office/officeart/2005/8/layout/list1"/>
    <dgm:cxn modelId="{EC91E0EE-3C95-45C6-9F13-A834CE588276}" type="presParOf" srcId="{38C8B909-4709-4651-A5FD-20C3E144AC4D}" destId="{E3DC0D31-BB8A-46CA-8AA6-B09C3F2AFBE2}" srcOrd="0" destOrd="0" presId="urn:microsoft.com/office/officeart/2005/8/layout/list1"/>
    <dgm:cxn modelId="{84B6D929-C15F-4187-AE98-006B3D23D9D9}" type="presParOf" srcId="{38C8B909-4709-4651-A5FD-20C3E144AC4D}" destId="{1EC413AE-65D6-462E-8A7A-82532436B092}" srcOrd="1" destOrd="0" presId="urn:microsoft.com/office/officeart/2005/8/layout/list1"/>
    <dgm:cxn modelId="{E38DBD44-887B-4BE1-BC4D-807A974A30E4}" type="presParOf" srcId="{3A47C889-C961-4268-B8AC-C53AAC691B01}" destId="{30D451CA-8502-468A-AD22-7EC94B095361}" srcOrd="9" destOrd="0" presId="urn:microsoft.com/office/officeart/2005/8/layout/list1"/>
    <dgm:cxn modelId="{EF58C1AE-9F0F-46F2-BE94-EBE074A2929E}" type="presParOf" srcId="{3A47C889-C961-4268-B8AC-C53AAC691B01}" destId="{882D4E61-1926-4749-BFCE-4EB9D1BB5845}" srcOrd="10" destOrd="0" presId="urn:microsoft.com/office/officeart/2005/8/layout/list1"/>
    <dgm:cxn modelId="{85AEDC4F-6D4E-42AB-8ABF-81B3BB2E9F6B}" type="presParOf" srcId="{3A47C889-C961-4268-B8AC-C53AAC691B01}" destId="{5F361E78-7A8F-482B-A31E-8BB4FD57E72C}" srcOrd="11" destOrd="0" presId="urn:microsoft.com/office/officeart/2005/8/layout/list1"/>
    <dgm:cxn modelId="{03DEE99F-C195-4D54-A141-86587BB977E3}" type="presParOf" srcId="{3A47C889-C961-4268-B8AC-C53AAC691B01}" destId="{E376CB83-2A9A-4283-A094-3429E7468722}" srcOrd="12" destOrd="0" presId="urn:microsoft.com/office/officeart/2005/8/layout/list1"/>
    <dgm:cxn modelId="{FC04EAA1-78B1-4C3D-B1A2-F37FC77F1E02}" type="presParOf" srcId="{E376CB83-2A9A-4283-A094-3429E7468722}" destId="{B9693D61-3626-46A1-BA01-9E1F6E6DC1FA}" srcOrd="0" destOrd="0" presId="urn:microsoft.com/office/officeart/2005/8/layout/list1"/>
    <dgm:cxn modelId="{FC05FBD4-0AD2-4CBB-B605-A70CFEC0F64D}" type="presParOf" srcId="{E376CB83-2A9A-4283-A094-3429E7468722}" destId="{2AC27B8F-10DF-4AB2-B89C-77E58DBD7B7B}" srcOrd="1" destOrd="0" presId="urn:microsoft.com/office/officeart/2005/8/layout/list1"/>
    <dgm:cxn modelId="{7321E6CC-F720-4659-ACD6-C384676E6B47}" type="presParOf" srcId="{3A47C889-C961-4268-B8AC-C53AAC691B01}" destId="{7994FD8C-C68A-48C7-B064-33C1F24AF8DD}" srcOrd="13" destOrd="0" presId="urn:microsoft.com/office/officeart/2005/8/layout/list1"/>
    <dgm:cxn modelId="{E4D6207C-9D53-4311-BAEC-23E241EB7CBC}" type="presParOf" srcId="{3A47C889-C961-4268-B8AC-C53AAC691B01}" destId="{0A21B1D6-86AC-4EDA-A723-831CE2439881}" srcOrd="14" destOrd="0" presId="urn:microsoft.com/office/officeart/2005/8/layout/list1"/>
    <dgm:cxn modelId="{32BBD853-48AD-450B-8737-8E14FA7D75E5}" type="presParOf" srcId="{3A47C889-C961-4268-B8AC-C53AAC691B01}" destId="{7DD63B8F-1034-460D-BA50-238132E21240}" srcOrd="15" destOrd="0" presId="urn:microsoft.com/office/officeart/2005/8/layout/list1"/>
    <dgm:cxn modelId="{7470659E-9F8B-4CF5-94AB-0AE901D304B6}" type="presParOf" srcId="{3A47C889-C961-4268-B8AC-C53AAC691B01}" destId="{A853AE05-2CE5-42D6-A673-BBF3899E8B23}" srcOrd="16" destOrd="0" presId="urn:microsoft.com/office/officeart/2005/8/layout/list1"/>
    <dgm:cxn modelId="{3F652E29-9DA5-47E9-9C38-AADF81F66EEA}" type="presParOf" srcId="{A853AE05-2CE5-42D6-A673-BBF3899E8B23}" destId="{24C65CC9-7D60-4A49-BC8A-74446C1C0DD3}" srcOrd="0" destOrd="0" presId="urn:microsoft.com/office/officeart/2005/8/layout/list1"/>
    <dgm:cxn modelId="{648AD2B3-0353-48E1-B1DB-8EBE56EA2238}" type="presParOf" srcId="{A853AE05-2CE5-42D6-A673-BBF3899E8B23}" destId="{57892F6A-89E1-4482-BB21-DCCF883B69D7}" srcOrd="1" destOrd="0" presId="urn:microsoft.com/office/officeart/2005/8/layout/list1"/>
    <dgm:cxn modelId="{A6C54562-36C6-47AF-B6AE-0C15FB0C682C}" type="presParOf" srcId="{3A47C889-C961-4268-B8AC-C53AAC691B01}" destId="{82D72E9E-384A-45D0-85FC-84AA83DAF888}" srcOrd="17" destOrd="0" presId="urn:microsoft.com/office/officeart/2005/8/layout/list1"/>
    <dgm:cxn modelId="{CEB56CAC-B053-4894-8A31-91623BFEBCCA}" type="presParOf" srcId="{3A47C889-C961-4268-B8AC-C53AAC691B01}" destId="{441BF52D-2B12-453B-A8EC-DE30D0D96A6D}" srcOrd="18" destOrd="0" presId="urn:microsoft.com/office/officeart/2005/8/layout/list1"/>
    <dgm:cxn modelId="{1788841D-B1F0-4FA0-A872-5D99D5BA7FB0}" type="presParOf" srcId="{3A47C889-C961-4268-B8AC-C53AAC691B01}" destId="{7C36C4D5-0D50-4F09-95A4-FF5549C9FC4F}" srcOrd="19" destOrd="0" presId="urn:microsoft.com/office/officeart/2005/8/layout/list1"/>
    <dgm:cxn modelId="{ADBD3940-F335-4ED2-B58E-9AB653E4B546}" type="presParOf" srcId="{3A47C889-C961-4268-B8AC-C53AAC691B01}" destId="{81C57C13-7269-4269-94A9-B0D1B68C04C2}" srcOrd="20" destOrd="0" presId="urn:microsoft.com/office/officeart/2005/8/layout/list1"/>
    <dgm:cxn modelId="{844B782C-A884-4536-AD53-434C83082C37}" type="presParOf" srcId="{81C57C13-7269-4269-94A9-B0D1B68C04C2}" destId="{5BA93E5E-7F90-416D-9CF6-EDE3665EDCB6}" srcOrd="0" destOrd="0" presId="urn:microsoft.com/office/officeart/2005/8/layout/list1"/>
    <dgm:cxn modelId="{33092C41-55DF-4ED6-A0CE-989483F06D63}" type="presParOf" srcId="{81C57C13-7269-4269-94A9-B0D1B68C04C2}" destId="{1BB28C3A-8F69-4AE2-9BF2-50A876490C35}" srcOrd="1" destOrd="0" presId="urn:microsoft.com/office/officeart/2005/8/layout/list1"/>
    <dgm:cxn modelId="{71D742BB-33CE-4905-8A43-31A037CB8BE1}" type="presParOf" srcId="{3A47C889-C961-4268-B8AC-C53AAC691B01}" destId="{C3408F3F-8328-4879-97E0-B5E92DF6BA6A}" srcOrd="21" destOrd="0" presId="urn:microsoft.com/office/officeart/2005/8/layout/list1"/>
    <dgm:cxn modelId="{C759F0CF-D80D-4383-B272-3A10002684A3}" type="presParOf" srcId="{3A47C889-C961-4268-B8AC-C53AAC691B01}" destId="{6C86A983-D1F9-43EE-AAD7-87849F585A3E}" srcOrd="22" destOrd="0" presId="urn:microsoft.com/office/officeart/2005/8/layout/list1"/>
    <dgm:cxn modelId="{CEF5AC66-BFEE-429E-9A89-F6A4BFA034A6}" type="presParOf" srcId="{3A47C889-C961-4268-B8AC-C53AAC691B01}" destId="{7AC45F34-1260-4F38-BC7A-B5CF127D15C6}" srcOrd="23" destOrd="0" presId="urn:microsoft.com/office/officeart/2005/8/layout/list1"/>
    <dgm:cxn modelId="{4B407D3F-0972-44A1-853D-3FC7533B5C0F}" type="presParOf" srcId="{3A47C889-C961-4268-B8AC-C53AAC691B01}" destId="{DCE0E0C7-9E57-4B9B-BC78-3255BD7C98AD}" srcOrd="24" destOrd="0" presId="urn:microsoft.com/office/officeart/2005/8/layout/list1"/>
    <dgm:cxn modelId="{C93CA43E-4F0E-4DAD-8937-8A4218D7C3FB}" type="presParOf" srcId="{DCE0E0C7-9E57-4B9B-BC78-3255BD7C98AD}" destId="{87DECB52-650A-4C13-AF8D-E4F414B62825}" srcOrd="0" destOrd="0" presId="urn:microsoft.com/office/officeart/2005/8/layout/list1"/>
    <dgm:cxn modelId="{4607CBF3-D3BF-477F-9B86-7B0303D6250A}" type="presParOf" srcId="{DCE0E0C7-9E57-4B9B-BC78-3255BD7C98AD}" destId="{E4C6E046-360C-4DB2-A516-E8357AC20F56}" srcOrd="1" destOrd="0" presId="urn:microsoft.com/office/officeart/2005/8/layout/list1"/>
    <dgm:cxn modelId="{43263A2F-DF63-46D6-9DA0-1BD411453041}" type="presParOf" srcId="{3A47C889-C961-4268-B8AC-C53AAC691B01}" destId="{A999C2F1-D27E-4C5A-9C29-EE6D5F03F762}" srcOrd="25" destOrd="0" presId="urn:microsoft.com/office/officeart/2005/8/layout/list1"/>
    <dgm:cxn modelId="{63707DC1-3B3B-41B7-BCF2-7D36718B827F}" type="presParOf" srcId="{3A47C889-C961-4268-B8AC-C53AAC691B01}" destId="{685EFB43-DB8A-432A-81BE-9F5FEF7E0082}" srcOrd="26" destOrd="0" presId="urn:microsoft.com/office/officeart/2005/8/layout/list1"/>
    <dgm:cxn modelId="{5072AF42-F79F-4A0A-9C7E-AB3C2018FD59}" type="presParOf" srcId="{3A47C889-C961-4268-B8AC-C53AAC691B01}" destId="{F5CDD21F-EBB8-41F8-BEFF-188EBC36598F}" srcOrd="27" destOrd="0" presId="urn:microsoft.com/office/officeart/2005/8/layout/list1"/>
    <dgm:cxn modelId="{0C0290CB-F50C-4522-970C-C51E42EF57AF}" type="presParOf" srcId="{3A47C889-C961-4268-B8AC-C53AAC691B01}" destId="{D40E8562-5B50-4ED9-BA23-420A47923A5B}" srcOrd="28" destOrd="0" presId="urn:microsoft.com/office/officeart/2005/8/layout/list1"/>
    <dgm:cxn modelId="{802881A2-B4D0-4972-85F7-875E5FF5C10B}" type="presParOf" srcId="{D40E8562-5B50-4ED9-BA23-420A47923A5B}" destId="{F77CA871-9B9E-4A9F-87E1-82CA5AF978F4}" srcOrd="0" destOrd="0" presId="urn:microsoft.com/office/officeart/2005/8/layout/list1"/>
    <dgm:cxn modelId="{5FDF5128-7C8A-43C3-B3B4-0A02011A1D66}" type="presParOf" srcId="{D40E8562-5B50-4ED9-BA23-420A47923A5B}" destId="{4D48D6F2-A88D-4E79-855F-46A2E9538BE7}" srcOrd="1" destOrd="0" presId="urn:microsoft.com/office/officeart/2005/8/layout/list1"/>
    <dgm:cxn modelId="{4CB38BAF-613D-402A-878D-CD042A16209F}" type="presParOf" srcId="{3A47C889-C961-4268-B8AC-C53AAC691B01}" destId="{4F6CF054-79DA-4E8B-AC0B-7422239F284F}" srcOrd="29" destOrd="0" presId="urn:microsoft.com/office/officeart/2005/8/layout/list1"/>
    <dgm:cxn modelId="{276066AD-0588-41D0-89AB-40A437547DE8}" type="presParOf" srcId="{3A47C889-C961-4268-B8AC-C53AAC691B01}" destId="{8A11DCFB-CFD7-4364-B657-D3E018888C7D}" srcOrd="3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70CD8F-F72E-4C1D-97AA-A6F431B2EE8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58E9245-55A0-47D2-AB70-A5E6404C833D}">
      <dgm:prSet phldrT="[Text]" custT="1"/>
      <dgm:spPr/>
      <dgm:t>
        <a:bodyPr/>
        <a:lstStyle/>
        <a:p>
          <a:r>
            <a:rPr lang="en-GB" sz="3200" b="1" dirty="0"/>
            <a:t>Terms</a:t>
          </a:r>
        </a:p>
      </dgm:t>
    </dgm:pt>
    <dgm:pt modelId="{ADA68B36-9802-4619-954B-9AD781EFA317}" type="parTrans" cxnId="{B2915A41-54E7-4E39-BC4D-67AE0DEDE84E}">
      <dgm:prSet/>
      <dgm:spPr/>
      <dgm:t>
        <a:bodyPr/>
        <a:lstStyle/>
        <a:p>
          <a:endParaRPr lang="en-GB" sz="1600"/>
        </a:p>
      </dgm:t>
    </dgm:pt>
    <dgm:pt modelId="{2F76EC21-EBA7-42FC-96EE-51514A30AE41}" type="sibTrans" cxnId="{B2915A41-54E7-4E39-BC4D-67AE0DEDE84E}">
      <dgm:prSet/>
      <dgm:spPr/>
      <dgm:t>
        <a:bodyPr/>
        <a:lstStyle/>
        <a:p>
          <a:endParaRPr lang="en-GB" sz="1600"/>
        </a:p>
      </dgm:t>
    </dgm:pt>
    <dgm:pt modelId="{450AA6F6-1127-457B-B9A7-B4F1893C89AA}">
      <dgm:prSet phldrT="[Text]" custT="1"/>
      <dgm:spPr/>
      <dgm:t>
        <a:bodyPr/>
        <a:lstStyle/>
        <a:p>
          <a:r>
            <a:rPr lang="en-US" sz="3200" b="1" dirty="0"/>
            <a:t>Portfolio</a:t>
          </a:r>
          <a:endParaRPr lang="en-GB" sz="3200" dirty="0"/>
        </a:p>
        <a:p>
          <a:r>
            <a:rPr lang="en-US" sz="3200" dirty="0"/>
            <a:t>A group of assets such as equities and bonds held by an investor.</a:t>
          </a:r>
          <a:endParaRPr lang="en-GB" sz="3200" dirty="0"/>
        </a:p>
      </dgm:t>
    </dgm:pt>
    <dgm:pt modelId="{7986EA53-7677-499C-B9C0-329C1838DF6B}" type="parTrans" cxnId="{23677485-9E9B-4A0D-87C7-F2921DF2B955}">
      <dgm:prSet/>
      <dgm:spPr/>
      <dgm:t>
        <a:bodyPr/>
        <a:lstStyle/>
        <a:p>
          <a:endParaRPr lang="en-GB" sz="1600"/>
        </a:p>
      </dgm:t>
    </dgm:pt>
    <dgm:pt modelId="{BD1C6BFC-7D04-4716-A540-EAB7B3BD6400}" type="sibTrans" cxnId="{23677485-9E9B-4A0D-87C7-F2921DF2B955}">
      <dgm:prSet/>
      <dgm:spPr/>
      <dgm:t>
        <a:bodyPr/>
        <a:lstStyle/>
        <a:p>
          <a:endParaRPr lang="en-GB" sz="1600"/>
        </a:p>
      </dgm:t>
    </dgm:pt>
    <dgm:pt modelId="{69B690C3-24F8-41AE-8FE4-82198BA70DBB}">
      <dgm:prSet phldrT="[Text]" custT="1"/>
      <dgm:spPr/>
      <dgm:t>
        <a:bodyPr/>
        <a:lstStyle/>
        <a:p>
          <a:r>
            <a:rPr lang="en-US" sz="3200" b="1" dirty="0"/>
            <a:t>Portfolio Weight</a:t>
          </a:r>
          <a:endParaRPr lang="en-GB" sz="3200" dirty="0"/>
        </a:p>
        <a:p>
          <a:r>
            <a:rPr lang="en-US" sz="3200" dirty="0"/>
            <a:t>The percentage of a portfolio’s total value that is in a particular asset.</a:t>
          </a:r>
          <a:endParaRPr lang="en-GB" sz="3200" dirty="0"/>
        </a:p>
      </dgm:t>
    </dgm:pt>
    <dgm:pt modelId="{D7D525BD-F8F0-4E7B-90E1-92C1F9360E9E}" type="parTrans" cxnId="{51E40D4F-0D7B-466B-B3E2-5B9AFB396F43}">
      <dgm:prSet/>
      <dgm:spPr/>
      <dgm:t>
        <a:bodyPr/>
        <a:lstStyle/>
        <a:p>
          <a:endParaRPr lang="en-GB" sz="1600"/>
        </a:p>
      </dgm:t>
    </dgm:pt>
    <dgm:pt modelId="{B27B3C97-47FC-45A3-A699-04EEE3300727}" type="sibTrans" cxnId="{51E40D4F-0D7B-466B-B3E2-5B9AFB396F43}">
      <dgm:prSet/>
      <dgm:spPr/>
      <dgm:t>
        <a:bodyPr/>
        <a:lstStyle/>
        <a:p>
          <a:endParaRPr lang="en-GB" sz="1600"/>
        </a:p>
      </dgm:t>
    </dgm:pt>
    <dgm:pt modelId="{E5152423-A409-4B6D-A117-E4F3679049A2}" type="pres">
      <dgm:prSet presAssocID="{B570CD8F-F72E-4C1D-97AA-A6F431B2EE88}" presName="vert0" presStyleCnt="0">
        <dgm:presLayoutVars>
          <dgm:dir/>
          <dgm:animOne val="branch"/>
          <dgm:animLvl val="lvl"/>
        </dgm:presLayoutVars>
      </dgm:prSet>
      <dgm:spPr/>
    </dgm:pt>
    <dgm:pt modelId="{59DBE33F-C930-446D-BAD5-771E18BE7303}" type="pres">
      <dgm:prSet presAssocID="{358E9245-55A0-47D2-AB70-A5E6404C833D}" presName="thickLine" presStyleLbl="alignNode1" presStyleIdx="0" presStyleCnt="1"/>
      <dgm:spPr/>
    </dgm:pt>
    <dgm:pt modelId="{9CDE134F-5954-4CBF-A0C1-EE1069EA222A}" type="pres">
      <dgm:prSet presAssocID="{358E9245-55A0-47D2-AB70-A5E6404C833D}" presName="horz1" presStyleCnt="0"/>
      <dgm:spPr/>
    </dgm:pt>
    <dgm:pt modelId="{FB71F65F-6B75-4097-BAFF-A99720F20D9F}" type="pres">
      <dgm:prSet presAssocID="{358E9245-55A0-47D2-AB70-A5E6404C833D}" presName="tx1" presStyleLbl="revTx" presStyleIdx="0" presStyleCnt="3"/>
      <dgm:spPr/>
    </dgm:pt>
    <dgm:pt modelId="{67E8E0FF-B4C5-46D0-AE6A-E1480654C7D3}" type="pres">
      <dgm:prSet presAssocID="{358E9245-55A0-47D2-AB70-A5E6404C833D}" presName="vert1" presStyleCnt="0"/>
      <dgm:spPr/>
    </dgm:pt>
    <dgm:pt modelId="{139DAD18-3D33-4313-A880-4090E329ED68}" type="pres">
      <dgm:prSet presAssocID="{450AA6F6-1127-457B-B9A7-B4F1893C89AA}" presName="vertSpace2a" presStyleCnt="0"/>
      <dgm:spPr/>
    </dgm:pt>
    <dgm:pt modelId="{1EE232F5-5AE4-4EAA-88F8-913C53ACB749}" type="pres">
      <dgm:prSet presAssocID="{450AA6F6-1127-457B-B9A7-B4F1893C89AA}" presName="horz2" presStyleCnt="0"/>
      <dgm:spPr/>
    </dgm:pt>
    <dgm:pt modelId="{32692B51-5CB5-4CF2-8672-F06782B3FB3D}" type="pres">
      <dgm:prSet presAssocID="{450AA6F6-1127-457B-B9A7-B4F1893C89AA}" presName="horzSpace2" presStyleCnt="0"/>
      <dgm:spPr/>
    </dgm:pt>
    <dgm:pt modelId="{F947A121-3144-4E0F-9F23-CD04DEC66D51}" type="pres">
      <dgm:prSet presAssocID="{450AA6F6-1127-457B-B9A7-B4F1893C89AA}" presName="tx2" presStyleLbl="revTx" presStyleIdx="1" presStyleCnt="3"/>
      <dgm:spPr/>
    </dgm:pt>
    <dgm:pt modelId="{FECA46C4-A7A3-4047-88BB-812D54CC1742}" type="pres">
      <dgm:prSet presAssocID="{450AA6F6-1127-457B-B9A7-B4F1893C89AA}" presName="vert2" presStyleCnt="0"/>
      <dgm:spPr/>
    </dgm:pt>
    <dgm:pt modelId="{2DAA4D4B-3712-4A92-9F91-5ED93B56E039}" type="pres">
      <dgm:prSet presAssocID="{450AA6F6-1127-457B-B9A7-B4F1893C89AA}" presName="thinLine2b" presStyleLbl="callout" presStyleIdx="0" presStyleCnt="2"/>
      <dgm:spPr/>
    </dgm:pt>
    <dgm:pt modelId="{D897DE63-BC1E-43C6-BF96-06FCDDAF00B7}" type="pres">
      <dgm:prSet presAssocID="{450AA6F6-1127-457B-B9A7-B4F1893C89AA}" presName="vertSpace2b" presStyleCnt="0"/>
      <dgm:spPr/>
    </dgm:pt>
    <dgm:pt modelId="{59CAD120-9C8B-4CEF-8CBB-A572533F9B8E}" type="pres">
      <dgm:prSet presAssocID="{69B690C3-24F8-41AE-8FE4-82198BA70DBB}" presName="horz2" presStyleCnt="0"/>
      <dgm:spPr/>
    </dgm:pt>
    <dgm:pt modelId="{FA160DAA-8EDE-46A3-ABDB-9F6E7F19D4F8}" type="pres">
      <dgm:prSet presAssocID="{69B690C3-24F8-41AE-8FE4-82198BA70DBB}" presName="horzSpace2" presStyleCnt="0"/>
      <dgm:spPr/>
    </dgm:pt>
    <dgm:pt modelId="{29885F42-C7E0-4835-805A-3E1D0B49BCED}" type="pres">
      <dgm:prSet presAssocID="{69B690C3-24F8-41AE-8FE4-82198BA70DBB}" presName="tx2" presStyleLbl="revTx" presStyleIdx="2" presStyleCnt="3"/>
      <dgm:spPr/>
    </dgm:pt>
    <dgm:pt modelId="{5849EA23-93DA-42CF-9FD0-82551D273B90}" type="pres">
      <dgm:prSet presAssocID="{69B690C3-24F8-41AE-8FE4-82198BA70DBB}" presName="vert2" presStyleCnt="0"/>
      <dgm:spPr/>
    </dgm:pt>
    <dgm:pt modelId="{BBEFA50D-92F5-4A8D-84AA-88AEE2C39619}" type="pres">
      <dgm:prSet presAssocID="{69B690C3-24F8-41AE-8FE4-82198BA70DBB}" presName="thinLine2b" presStyleLbl="callout" presStyleIdx="1" presStyleCnt="2"/>
      <dgm:spPr/>
    </dgm:pt>
    <dgm:pt modelId="{A7855B9A-1389-4BCA-89C6-2E88706C0258}" type="pres">
      <dgm:prSet presAssocID="{69B690C3-24F8-41AE-8FE4-82198BA70DBB}" presName="vertSpace2b" presStyleCnt="0"/>
      <dgm:spPr/>
    </dgm:pt>
  </dgm:ptLst>
  <dgm:cxnLst>
    <dgm:cxn modelId="{B2915A41-54E7-4E39-BC4D-67AE0DEDE84E}" srcId="{B570CD8F-F72E-4C1D-97AA-A6F431B2EE88}" destId="{358E9245-55A0-47D2-AB70-A5E6404C833D}" srcOrd="0" destOrd="0" parTransId="{ADA68B36-9802-4619-954B-9AD781EFA317}" sibTransId="{2F76EC21-EBA7-42FC-96EE-51514A30AE41}"/>
    <dgm:cxn modelId="{A0623448-6B94-4969-B5F4-FB8ECF23C2DD}" type="presOf" srcId="{358E9245-55A0-47D2-AB70-A5E6404C833D}" destId="{FB71F65F-6B75-4097-BAFF-A99720F20D9F}" srcOrd="0" destOrd="0" presId="urn:microsoft.com/office/officeart/2008/layout/LinedList"/>
    <dgm:cxn modelId="{51E40D4F-0D7B-466B-B3E2-5B9AFB396F43}" srcId="{358E9245-55A0-47D2-AB70-A5E6404C833D}" destId="{69B690C3-24F8-41AE-8FE4-82198BA70DBB}" srcOrd="1" destOrd="0" parTransId="{D7D525BD-F8F0-4E7B-90E1-92C1F9360E9E}" sibTransId="{B27B3C97-47FC-45A3-A699-04EEE3300727}"/>
    <dgm:cxn modelId="{23677485-9E9B-4A0D-87C7-F2921DF2B955}" srcId="{358E9245-55A0-47D2-AB70-A5E6404C833D}" destId="{450AA6F6-1127-457B-B9A7-B4F1893C89AA}" srcOrd="0" destOrd="0" parTransId="{7986EA53-7677-499C-B9C0-329C1838DF6B}" sibTransId="{BD1C6BFC-7D04-4716-A540-EAB7B3BD6400}"/>
    <dgm:cxn modelId="{B36B4D8D-67FC-45E3-9D75-ACD38A3A0E79}" type="presOf" srcId="{69B690C3-24F8-41AE-8FE4-82198BA70DBB}" destId="{29885F42-C7E0-4835-805A-3E1D0B49BCED}" srcOrd="0" destOrd="0" presId="urn:microsoft.com/office/officeart/2008/layout/LinedList"/>
    <dgm:cxn modelId="{0665BEBD-B2F4-4A31-AA9E-B572882138B1}" type="presOf" srcId="{B570CD8F-F72E-4C1D-97AA-A6F431B2EE88}" destId="{E5152423-A409-4B6D-A117-E4F3679049A2}" srcOrd="0" destOrd="0" presId="urn:microsoft.com/office/officeart/2008/layout/LinedList"/>
    <dgm:cxn modelId="{5EBA23FA-3650-4981-AA52-14F5A8046534}" type="presOf" srcId="{450AA6F6-1127-457B-B9A7-B4F1893C89AA}" destId="{F947A121-3144-4E0F-9F23-CD04DEC66D51}" srcOrd="0" destOrd="0" presId="urn:microsoft.com/office/officeart/2008/layout/LinedList"/>
    <dgm:cxn modelId="{7D6D41E6-E8A9-4A1B-A78B-CA72CCD4DE89}" type="presParOf" srcId="{E5152423-A409-4B6D-A117-E4F3679049A2}" destId="{59DBE33F-C930-446D-BAD5-771E18BE7303}" srcOrd="0" destOrd="0" presId="urn:microsoft.com/office/officeart/2008/layout/LinedList"/>
    <dgm:cxn modelId="{FFC929C9-A22F-4F04-B7EB-AC8BC5FC1FA8}" type="presParOf" srcId="{E5152423-A409-4B6D-A117-E4F3679049A2}" destId="{9CDE134F-5954-4CBF-A0C1-EE1069EA222A}" srcOrd="1" destOrd="0" presId="urn:microsoft.com/office/officeart/2008/layout/LinedList"/>
    <dgm:cxn modelId="{75EBE098-C74F-4BCD-89A2-6F2C08564B34}" type="presParOf" srcId="{9CDE134F-5954-4CBF-A0C1-EE1069EA222A}" destId="{FB71F65F-6B75-4097-BAFF-A99720F20D9F}" srcOrd="0" destOrd="0" presId="urn:microsoft.com/office/officeart/2008/layout/LinedList"/>
    <dgm:cxn modelId="{3F9C776F-493D-4DA2-8EC6-81CD9D1106D0}" type="presParOf" srcId="{9CDE134F-5954-4CBF-A0C1-EE1069EA222A}" destId="{67E8E0FF-B4C5-46D0-AE6A-E1480654C7D3}" srcOrd="1" destOrd="0" presId="urn:microsoft.com/office/officeart/2008/layout/LinedList"/>
    <dgm:cxn modelId="{147EA1D3-EF61-47F7-B8E4-DC429B13CAA9}" type="presParOf" srcId="{67E8E0FF-B4C5-46D0-AE6A-E1480654C7D3}" destId="{139DAD18-3D33-4313-A880-4090E329ED68}" srcOrd="0" destOrd="0" presId="urn:microsoft.com/office/officeart/2008/layout/LinedList"/>
    <dgm:cxn modelId="{89B2792F-CA5B-49D6-9109-EDDD87D91703}" type="presParOf" srcId="{67E8E0FF-B4C5-46D0-AE6A-E1480654C7D3}" destId="{1EE232F5-5AE4-4EAA-88F8-913C53ACB749}" srcOrd="1" destOrd="0" presId="urn:microsoft.com/office/officeart/2008/layout/LinedList"/>
    <dgm:cxn modelId="{E907550E-E001-45C3-9B22-C51FB73C3EEE}" type="presParOf" srcId="{1EE232F5-5AE4-4EAA-88F8-913C53ACB749}" destId="{32692B51-5CB5-4CF2-8672-F06782B3FB3D}" srcOrd="0" destOrd="0" presId="urn:microsoft.com/office/officeart/2008/layout/LinedList"/>
    <dgm:cxn modelId="{38F70A00-AD95-4CF8-A84F-FCCDE41B0832}" type="presParOf" srcId="{1EE232F5-5AE4-4EAA-88F8-913C53ACB749}" destId="{F947A121-3144-4E0F-9F23-CD04DEC66D51}" srcOrd="1" destOrd="0" presId="urn:microsoft.com/office/officeart/2008/layout/LinedList"/>
    <dgm:cxn modelId="{8C9B6A65-A1F1-4684-A358-1DAABE44428D}" type="presParOf" srcId="{1EE232F5-5AE4-4EAA-88F8-913C53ACB749}" destId="{FECA46C4-A7A3-4047-88BB-812D54CC1742}" srcOrd="2" destOrd="0" presId="urn:microsoft.com/office/officeart/2008/layout/LinedList"/>
    <dgm:cxn modelId="{158B41AB-66E2-440E-9269-2AC814EE64C5}" type="presParOf" srcId="{67E8E0FF-B4C5-46D0-AE6A-E1480654C7D3}" destId="{2DAA4D4B-3712-4A92-9F91-5ED93B56E039}" srcOrd="2" destOrd="0" presId="urn:microsoft.com/office/officeart/2008/layout/LinedList"/>
    <dgm:cxn modelId="{792048E1-F744-47FD-A6AB-33809A37BDC1}" type="presParOf" srcId="{67E8E0FF-B4C5-46D0-AE6A-E1480654C7D3}" destId="{D897DE63-BC1E-43C6-BF96-06FCDDAF00B7}" srcOrd="3" destOrd="0" presId="urn:microsoft.com/office/officeart/2008/layout/LinedList"/>
    <dgm:cxn modelId="{FC9A6A7A-FE0F-454F-AC30-ECD16EB79AFC}" type="presParOf" srcId="{67E8E0FF-B4C5-46D0-AE6A-E1480654C7D3}" destId="{59CAD120-9C8B-4CEF-8CBB-A572533F9B8E}" srcOrd="4" destOrd="0" presId="urn:microsoft.com/office/officeart/2008/layout/LinedList"/>
    <dgm:cxn modelId="{643F18DA-7B14-4954-B0AE-ECB35B36348B}" type="presParOf" srcId="{59CAD120-9C8B-4CEF-8CBB-A572533F9B8E}" destId="{FA160DAA-8EDE-46A3-ABDB-9F6E7F19D4F8}" srcOrd="0" destOrd="0" presId="urn:microsoft.com/office/officeart/2008/layout/LinedList"/>
    <dgm:cxn modelId="{D864489E-DB46-40E4-85FD-63A0D1166B82}" type="presParOf" srcId="{59CAD120-9C8B-4CEF-8CBB-A572533F9B8E}" destId="{29885F42-C7E0-4835-805A-3E1D0B49BCED}" srcOrd="1" destOrd="0" presId="urn:microsoft.com/office/officeart/2008/layout/LinedList"/>
    <dgm:cxn modelId="{AB11F4B4-22AC-4AEC-A9C8-7A84903E629F}" type="presParOf" srcId="{59CAD120-9C8B-4CEF-8CBB-A572533F9B8E}" destId="{5849EA23-93DA-42CF-9FD0-82551D273B90}" srcOrd="2" destOrd="0" presId="urn:microsoft.com/office/officeart/2008/layout/LinedList"/>
    <dgm:cxn modelId="{24B7E21D-CFD4-4857-A7E7-AB909DBD89F4}" type="presParOf" srcId="{67E8E0FF-B4C5-46D0-AE6A-E1480654C7D3}" destId="{BBEFA50D-92F5-4A8D-84AA-88AEE2C39619}" srcOrd="5" destOrd="0" presId="urn:microsoft.com/office/officeart/2008/layout/LinedList"/>
    <dgm:cxn modelId="{2B78CABD-A09A-403E-B225-78A7CE3247FA}" type="presParOf" srcId="{67E8E0FF-B4C5-46D0-AE6A-E1480654C7D3}" destId="{A7855B9A-1389-4BCA-89C6-2E88706C025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70CD8F-F72E-4C1D-97AA-A6F431B2EE8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58E9245-55A0-47D2-AB70-A5E6404C833D}">
      <dgm:prSet phldrT="[Text]" custT="1"/>
      <dgm:spPr/>
      <dgm:t>
        <a:bodyPr/>
        <a:lstStyle/>
        <a:p>
          <a:r>
            <a:rPr lang="en-GB" sz="2800" b="1" dirty="0"/>
            <a:t>Terms</a:t>
          </a:r>
        </a:p>
      </dgm:t>
    </dgm:pt>
    <dgm:pt modelId="{ADA68B36-9802-4619-954B-9AD781EFA317}" type="parTrans" cxnId="{B2915A41-54E7-4E39-BC4D-67AE0DEDE84E}">
      <dgm:prSet/>
      <dgm:spPr/>
      <dgm:t>
        <a:bodyPr/>
        <a:lstStyle/>
        <a:p>
          <a:endParaRPr lang="en-GB" sz="1400"/>
        </a:p>
      </dgm:t>
    </dgm:pt>
    <dgm:pt modelId="{2F76EC21-EBA7-42FC-96EE-51514A30AE41}" type="sibTrans" cxnId="{B2915A41-54E7-4E39-BC4D-67AE0DEDE84E}">
      <dgm:prSet/>
      <dgm:spPr/>
      <dgm:t>
        <a:bodyPr/>
        <a:lstStyle/>
        <a:p>
          <a:endParaRPr lang="en-GB" sz="1400"/>
        </a:p>
      </dgm:t>
    </dgm:pt>
    <dgm:pt modelId="{450AA6F6-1127-457B-B9A7-B4F1893C89AA}">
      <dgm:prSet phldrT="[Text]" custT="1"/>
      <dgm:spPr/>
      <dgm:t>
        <a:bodyPr/>
        <a:lstStyle/>
        <a:p>
          <a:r>
            <a:rPr lang="en-GB" sz="2400" b="1" dirty="0"/>
            <a:t>Systematic Risk</a:t>
          </a:r>
        </a:p>
        <a:p>
          <a:r>
            <a:rPr lang="en-GB" sz="2400" b="0" dirty="0"/>
            <a:t>A risk that influences a large number of assets. Also, market risk.</a:t>
          </a:r>
        </a:p>
      </dgm:t>
    </dgm:pt>
    <dgm:pt modelId="{7986EA53-7677-499C-B9C0-329C1838DF6B}" type="parTrans" cxnId="{23677485-9E9B-4A0D-87C7-F2921DF2B955}">
      <dgm:prSet/>
      <dgm:spPr/>
      <dgm:t>
        <a:bodyPr/>
        <a:lstStyle/>
        <a:p>
          <a:endParaRPr lang="en-GB" sz="1400"/>
        </a:p>
      </dgm:t>
    </dgm:pt>
    <dgm:pt modelId="{BD1C6BFC-7D04-4716-A540-EAB7B3BD6400}" type="sibTrans" cxnId="{23677485-9E9B-4A0D-87C7-F2921DF2B955}">
      <dgm:prSet/>
      <dgm:spPr/>
      <dgm:t>
        <a:bodyPr/>
        <a:lstStyle/>
        <a:p>
          <a:endParaRPr lang="en-GB" sz="1400"/>
        </a:p>
      </dgm:t>
    </dgm:pt>
    <dgm:pt modelId="{69B690C3-24F8-41AE-8FE4-82198BA70DBB}">
      <dgm:prSet phldrT="[Text]" custT="1"/>
      <dgm:spPr/>
      <dgm:t>
        <a:bodyPr/>
        <a:lstStyle/>
        <a:p>
          <a:r>
            <a:rPr lang="en-GB" sz="2400" b="1" dirty="0"/>
            <a:t>Unsystematic Risk</a:t>
          </a:r>
        </a:p>
        <a:p>
          <a:r>
            <a:rPr lang="en-GB" sz="2400" b="0" dirty="0"/>
            <a:t>A risk that affects at most a small number of assets. Also, unique or asset-specific risk.</a:t>
          </a:r>
        </a:p>
      </dgm:t>
    </dgm:pt>
    <dgm:pt modelId="{D7D525BD-F8F0-4E7B-90E1-92C1F9360E9E}" type="parTrans" cxnId="{51E40D4F-0D7B-466B-B3E2-5B9AFB396F43}">
      <dgm:prSet/>
      <dgm:spPr/>
      <dgm:t>
        <a:bodyPr/>
        <a:lstStyle/>
        <a:p>
          <a:endParaRPr lang="en-GB" sz="1400"/>
        </a:p>
      </dgm:t>
    </dgm:pt>
    <dgm:pt modelId="{B27B3C97-47FC-45A3-A699-04EEE3300727}" type="sibTrans" cxnId="{51E40D4F-0D7B-466B-B3E2-5B9AFB396F43}">
      <dgm:prSet/>
      <dgm:spPr/>
      <dgm:t>
        <a:bodyPr/>
        <a:lstStyle/>
        <a:p>
          <a:endParaRPr lang="en-GB" sz="1400"/>
        </a:p>
      </dgm:t>
    </dgm:pt>
    <dgm:pt modelId="{E5152423-A409-4B6D-A117-E4F3679049A2}" type="pres">
      <dgm:prSet presAssocID="{B570CD8F-F72E-4C1D-97AA-A6F431B2EE88}" presName="vert0" presStyleCnt="0">
        <dgm:presLayoutVars>
          <dgm:dir/>
          <dgm:animOne val="branch"/>
          <dgm:animLvl val="lvl"/>
        </dgm:presLayoutVars>
      </dgm:prSet>
      <dgm:spPr/>
    </dgm:pt>
    <dgm:pt modelId="{59DBE33F-C930-446D-BAD5-771E18BE7303}" type="pres">
      <dgm:prSet presAssocID="{358E9245-55A0-47D2-AB70-A5E6404C833D}" presName="thickLine" presStyleLbl="alignNode1" presStyleIdx="0" presStyleCnt="1"/>
      <dgm:spPr/>
    </dgm:pt>
    <dgm:pt modelId="{9CDE134F-5954-4CBF-A0C1-EE1069EA222A}" type="pres">
      <dgm:prSet presAssocID="{358E9245-55A0-47D2-AB70-A5E6404C833D}" presName="horz1" presStyleCnt="0"/>
      <dgm:spPr/>
    </dgm:pt>
    <dgm:pt modelId="{FB71F65F-6B75-4097-BAFF-A99720F20D9F}" type="pres">
      <dgm:prSet presAssocID="{358E9245-55A0-47D2-AB70-A5E6404C833D}" presName="tx1" presStyleLbl="revTx" presStyleIdx="0" presStyleCnt="3"/>
      <dgm:spPr/>
    </dgm:pt>
    <dgm:pt modelId="{67E8E0FF-B4C5-46D0-AE6A-E1480654C7D3}" type="pres">
      <dgm:prSet presAssocID="{358E9245-55A0-47D2-AB70-A5E6404C833D}" presName="vert1" presStyleCnt="0"/>
      <dgm:spPr/>
    </dgm:pt>
    <dgm:pt modelId="{139DAD18-3D33-4313-A880-4090E329ED68}" type="pres">
      <dgm:prSet presAssocID="{450AA6F6-1127-457B-B9A7-B4F1893C89AA}" presName="vertSpace2a" presStyleCnt="0"/>
      <dgm:spPr/>
    </dgm:pt>
    <dgm:pt modelId="{1EE232F5-5AE4-4EAA-88F8-913C53ACB749}" type="pres">
      <dgm:prSet presAssocID="{450AA6F6-1127-457B-B9A7-B4F1893C89AA}" presName="horz2" presStyleCnt="0"/>
      <dgm:spPr/>
    </dgm:pt>
    <dgm:pt modelId="{32692B51-5CB5-4CF2-8672-F06782B3FB3D}" type="pres">
      <dgm:prSet presAssocID="{450AA6F6-1127-457B-B9A7-B4F1893C89AA}" presName="horzSpace2" presStyleCnt="0"/>
      <dgm:spPr/>
    </dgm:pt>
    <dgm:pt modelId="{F947A121-3144-4E0F-9F23-CD04DEC66D51}" type="pres">
      <dgm:prSet presAssocID="{450AA6F6-1127-457B-B9A7-B4F1893C89AA}" presName="tx2" presStyleLbl="revTx" presStyleIdx="1" presStyleCnt="3"/>
      <dgm:spPr/>
    </dgm:pt>
    <dgm:pt modelId="{FECA46C4-A7A3-4047-88BB-812D54CC1742}" type="pres">
      <dgm:prSet presAssocID="{450AA6F6-1127-457B-B9A7-B4F1893C89AA}" presName="vert2" presStyleCnt="0"/>
      <dgm:spPr/>
    </dgm:pt>
    <dgm:pt modelId="{2DAA4D4B-3712-4A92-9F91-5ED93B56E039}" type="pres">
      <dgm:prSet presAssocID="{450AA6F6-1127-457B-B9A7-B4F1893C89AA}" presName="thinLine2b" presStyleLbl="callout" presStyleIdx="0" presStyleCnt="2"/>
      <dgm:spPr/>
    </dgm:pt>
    <dgm:pt modelId="{D897DE63-BC1E-43C6-BF96-06FCDDAF00B7}" type="pres">
      <dgm:prSet presAssocID="{450AA6F6-1127-457B-B9A7-B4F1893C89AA}" presName="vertSpace2b" presStyleCnt="0"/>
      <dgm:spPr/>
    </dgm:pt>
    <dgm:pt modelId="{59CAD120-9C8B-4CEF-8CBB-A572533F9B8E}" type="pres">
      <dgm:prSet presAssocID="{69B690C3-24F8-41AE-8FE4-82198BA70DBB}" presName="horz2" presStyleCnt="0"/>
      <dgm:spPr/>
    </dgm:pt>
    <dgm:pt modelId="{FA160DAA-8EDE-46A3-ABDB-9F6E7F19D4F8}" type="pres">
      <dgm:prSet presAssocID="{69B690C3-24F8-41AE-8FE4-82198BA70DBB}" presName="horzSpace2" presStyleCnt="0"/>
      <dgm:spPr/>
    </dgm:pt>
    <dgm:pt modelId="{29885F42-C7E0-4835-805A-3E1D0B49BCED}" type="pres">
      <dgm:prSet presAssocID="{69B690C3-24F8-41AE-8FE4-82198BA70DBB}" presName="tx2" presStyleLbl="revTx" presStyleIdx="2" presStyleCnt="3"/>
      <dgm:spPr/>
    </dgm:pt>
    <dgm:pt modelId="{5849EA23-93DA-42CF-9FD0-82551D273B90}" type="pres">
      <dgm:prSet presAssocID="{69B690C3-24F8-41AE-8FE4-82198BA70DBB}" presName="vert2" presStyleCnt="0"/>
      <dgm:spPr/>
    </dgm:pt>
    <dgm:pt modelId="{BBEFA50D-92F5-4A8D-84AA-88AEE2C39619}" type="pres">
      <dgm:prSet presAssocID="{69B690C3-24F8-41AE-8FE4-82198BA70DBB}" presName="thinLine2b" presStyleLbl="callout" presStyleIdx="1" presStyleCnt="2"/>
      <dgm:spPr/>
    </dgm:pt>
    <dgm:pt modelId="{A7855B9A-1389-4BCA-89C6-2E88706C0258}" type="pres">
      <dgm:prSet presAssocID="{69B690C3-24F8-41AE-8FE4-82198BA70DBB}" presName="vertSpace2b" presStyleCnt="0"/>
      <dgm:spPr/>
    </dgm:pt>
  </dgm:ptLst>
  <dgm:cxnLst>
    <dgm:cxn modelId="{99797E5E-0A65-44A9-BB73-EA02C634F3B5}" type="presOf" srcId="{B570CD8F-F72E-4C1D-97AA-A6F431B2EE88}" destId="{E5152423-A409-4B6D-A117-E4F3679049A2}" srcOrd="0" destOrd="0" presId="urn:microsoft.com/office/officeart/2008/layout/LinedList"/>
    <dgm:cxn modelId="{B2915A41-54E7-4E39-BC4D-67AE0DEDE84E}" srcId="{B570CD8F-F72E-4C1D-97AA-A6F431B2EE88}" destId="{358E9245-55A0-47D2-AB70-A5E6404C833D}" srcOrd="0" destOrd="0" parTransId="{ADA68B36-9802-4619-954B-9AD781EFA317}" sibTransId="{2F76EC21-EBA7-42FC-96EE-51514A30AE41}"/>
    <dgm:cxn modelId="{51E40D4F-0D7B-466B-B3E2-5B9AFB396F43}" srcId="{358E9245-55A0-47D2-AB70-A5E6404C833D}" destId="{69B690C3-24F8-41AE-8FE4-82198BA70DBB}" srcOrd="1" destOrd="0" parTransId="{D7D525BD-F8F0-4E7B-90E1-92C1F9360E9E}" sibTransId="{B27B3C97-47FC-45A3-A699-04EEE3300727}"/>
    <dgm:cxn modelId="{23677485-9E9B-4A0D-87C7-F2921DF2B955}" srcId="{358E9245-55A0-47D2-AB70-A5E6404C833D}" destId="{450AA6F6-1127-457B-B9A7-B4F1893C89AA}" srcOrd="0" destOrd="0" parTransId="{7986EA53-7677-499C-B9C0-329C1838DF6B}" sibTransId="{BD1C6BFC-7D04-4716-A540-EAB7B3BD6400}"/>
    <dgm:cxn modelId="{C02F2AB2-9A5D-47BF-AAE7-8E1971581CE9}" type="presOf" srcId="{450AA6F6-1127-457B-B9A7-B4F1893C89AA}" destId="{F947A121-3144-4E0F-9F23-CD04DEC66D51}" srcOrd="0" destOrd="0" presId="urn:microsoft.com/office/officeart/2008/layout/LinedList"/>
    <dgm:cxn modelId="{CDA679D4-A47A-458F-91C8-08C6B83CA5F1}" type="presOf" srcId="{69B690C3-24F8-41AE-8FE4-82198BA70DBB}" destId="{29885F42-C7E0-4835-805A-3E1D0B49BCED}" srcOrd="0" destOrd="0" presId="urn:microsoft.com/office/officeart/2008/layout/LinedList"/>
    <dgm:cxn modelId="{946EACE7-931A-475C-8D25-8E8085C8CA9A}" type="presOf" srcId="{358E9245-55A0-47D2-AB70-A5E6404C833D}" destId="{FB71F65F-6B75-4097-BAFF-A99720F20D9F}" srcOrd="0" destOrd="0" presId="urn:microsoft.com/office/officeart/2008/layout/LinedList"/>
    <dgm:cxn modelId="{A760F9CA-0235-4CCC-A354-70FE1B42B5D3}" type="presParOf" srcId="{E5152423-A409-4B6D-A117-E4F3679049A2}" destId="{59DBE33F-C930-446D-BAD5-771E18BE7303}" srcOrd="0" destOrd="0" presId="urn:microsoft.com/office/officeart/2008/layout/LinedList"/>
    <dgm:cxn modelId="{E2B693D0-7ED1-4F5B-8A24-11798DA99F54}" type="presParOf" srcId="{E5152423-A409-4B6D-A117-E4F3679049A2}" destId="{9CDE134F-5954-4CBF-A0C1-EE1069EA222A}" srcOrd="1" destOrd="0" presId="urn:microsoft.com/office/officeart/2008/layout/LinedList"/>
    <dgm:cxn modelId="{D66E1DD6-2691-44B1-959A-1F6CD561599A}" type="presParOf" srcId="{9CDE134F-5954-4CBF-A0C1-EE1069EA222A}" destId="{FB71F65F-6B75-4097-BAFF-A99720F20D9F}" srcOrd="0" destOrd="0" presId="urn:microsoft.com/office/officeart/2008/layout/LinedList"/>
    <dgm:cxn modelId="{995AA1E9-C3E1-4D41-BD67-EE04B86E5F2D}" type="presParOf" srcId="{9CDE134F-5954-4CBF-A0C1-EE1069EA222A}" destId="{67E8E0FF-B4C5-46D0-AE6A-E1480654C7D3}" srcOrd="1" destOrd="0" presId="urn:microsoft.com/office/officeart/2008/layout/LinedList"/>
    <dgm:cxn modelId="{34DB78DB-B97E-4CF1-9E7F-4136CA5F2531}" type="presParOf" srcId="{67E8E0FF-B4C5-46D0-AE6A-E1480654C7D3}" destId="{139DAD18-3D33-4313-A880-4090E329ED68}" srcOrd="0" destOrd="0" presId="urn:microsoft.com/office/officeart/2008/layout/LinedList"/>
    <dgm:cxn modelId="{E5FFBFAA-549E-4174-83E9-0A851D9E06CC}" type="presParOf" srcId="{67E8E0FF-B4C5-46D0-AE6A-E1480654C7D3}" destId="{1EE232F5-5AE4-4EAA-88F8-913C53ACB749}" srcOrd="1" destOrd="0" presId="urn:microsoft.com/office/officeart/2008/layout/LinedList"/>
    <dgm:cxn modelId="{6C24F5E2-A983-4D03-A97B-0172D67F037E}" type="presParOf" srcId="{1EE232F5-5AE4-4EAA-88F8-913C53ACB749}" destId="{32692B51-5CB5-4CF2-8672-F06782B3FB3D}" srcOrd="0" destOrd="0" presId="urn:microsoft.com/office/officeart/2008/layout/LinedList"/>
    <dgm:cxn modelId="{D56BFF94-2C4D-4CDD-AC9D-F79D1416959B}" type="presParOf" srcId="{1EE232F5-5AE4-4EAA-88F8-913C53ACB749}" destId="{F947A121-3144-4E0F-9F23-CD04DEC66D51}" srcOrd="1" destOrd="0" presId="urn:microsoft.com/office/officeart/2008/layout/LinedList"/>
    <dgm:cxn modelId="{A32DBE49-3E07-43B6-833C-B525FE6F22C6}" type="presParOf" srcId="{1EE232F5-5AE4-4EAA-88F8-913C53ACB749}" destId="{FECA46C4-A7A3-4047-88BB-812D54CC1742}" srcOrd="2" destOrd="0" presId="urn:microsoft.com/office/officeart/2008/layout/LinedList"/>
    <dgm:cxn modelId="{58EBB087-D4AA-469F-947E-CC6E3B13E81C}" type="presParOf" srcId="{67E8E0FF-B4C5-46D0-AE6A-E1480654C7D3}" destId="{2DAA4D4B-3712-4A92-9F91-5ED93B56E039}" srcOrd="2" destOrd="0" presId="urn:microsoft.com/office/officeart/2008/layout/LinedList"/>
    <dgm:cxn modelId="{8FE2EFF0-6471-4D51-916F-54685A56FEB6}" type="presParOf" srcId="{67E8E0FF-B4C5-46D0-AE6A-E1480654C7D3}" destId="{D897DE63-BC1E-43C6-BF96-06FCDDAF00B7}" srcOrd="3" destOrd="0" presId="urn:microsoft.com/office/officeart/2008/layout/LinedList"/>
    <dgm:cxn modelId="{F1F5A70C-98ED-40D3-9429-CC627BA0C918}" type="presParOf" srcId="{67E8E0FF-B4C5-46D0-AE6A-E1480654C7D3}" destId="{59CAD120-9C8B-4CEF-8CBB-A572533F9B8E}" srcOrd="4" destOrd="0" presId="urn:microsoft.com/office/officeart/2008/layout/LinedList"/>
    <dgm:cxn modelId="{BD9AE68E-F1D4-427E-9FA9-C887776FD93C}" type="presParOf" srcId="{59CAD120-9C8B-4CEF-8CBB-A572533F9B8E}" destId="{FA160DAA-8EDE-46A3-ABDB-9F6E7F19D4F8}" srcOrd="0" destOrd="0" presId="urn:microsoft.com/office/officeart/2008/layout/LinedList"/>
    <dgm:cxn modelId="{2D6E0DAA-3DE7-47E5-93BF-3AFEFAFA17E4}" type="presParOf" srcId="{59CAD120-9C8B-4CEF-8CBB-A572533F9B8E}" destId="{29885F42-C7E0-4835-805A-3E1D0B49BCED}" srcOrd="1" destOrd="0" presId="urn:microsoft.com/office/officeart/2008/layout/LinedList"/>
    <dgm:cxn modelId="{96E8001A-4288-448C-A355-55CB57A11E41}" type="presParOf" srcId="{59CAD120-9C8B-4CEF-8CBB-A572533F9B8E}" destId="{5849EA23-93DA-42CF-9FD0-82551D273B90}" srcOrd="2" destOrd="0" presId="urn:microsoft.com/office/officeart/2008/layout/LinedList"/>
    <dgm:cxn modelId="{989FAF10-DF79-4F19-BDAA-898DC53D92ED}" type="presParOf" srcId="{67E8E0FF-B4C5-46D0-AE6A-E1480654C7D3}" destId="{BBEFA50D-92F5-4A8D-84AA-88AEE2C39619}" srcOrd="5" destOrd="0" presId="urn:microsoft.com/office/officeart/2008/layout/LinedList"/>
    <dgm:cxn modelId="{4D8154BE-D568-4CE6-A798-35931E672893}" type="presParOf" srcId="{67E8E0FF-B4C5-46D0-AE6A-E1480654C7D3}" destId="{A7855B9A-1389-4BCA-89C6-2E88706C025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70CD8F-F72E-4C1D-97AA-A6F431B2EE8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58E9245-55A0-47D2-AB70-A5E6404C833D}">
      <dgm:prSet phldrT="[Text]" custT="1"/>
      <dgm:spPr/>
      <dgm:t>
        <a:bodyPr/>
        <a:lstStyle/>
        <a:p>
          <a:r>
            <a:rPr lang="en-GB" sz="2800" b="1" dirty="0"/>
            <a:t>Terms</a:t>
          </a:r>
        </a:p>
      </dgm:t>
    </dgm:pt>
    <dgm:pt modelId="{ADA68B36-9802-4619-954B-9AD781EFA317}" type="parTrans" cxnId="{B2915A41-54E7-4E39-BC4D-67AE0DEDE84E}">
      <dgm:prSet/>
      <dgm:spPr/>
      <dgm:t>
        <a:bodyPr/>
        <a:lstStyle/>
        <a:p>
          <a:endParaRPr lang="en-GB" sz="1400"/>
        </a:p>
      </dgm:t>
    </dgm:pt>
    <dgm:pt modelId="{2F76EC21-EBA7-42FC-96EE-51514A30AE41}" type="sibTrans" cxnId="{B2915A41-54E7-4E39-BC4D-67AE0DEDE84E}">
      <dgm:prSet/>
      <dgm:spPr/>
      <dgm:t>
        <a:bodyPr/>
        <a:lstStyle/>
        <a:p>
          <a:endParaRPr lang="en-GB" sz="1400"/>
        </a:p>
      </dgm:t>
    </dgm:pt>
    <dgm:pt modelId="{450AA6F6-1127-457B-B9A7-B4F1893C89AA}">
      <dgm:prSet phldrT="[Text]" custT="1"/>
      <dgm:spPr/>
      <dgm:t>
        <a:bodyPr/>
        <a:lstStyle/>
        <a:p>
          <a:r>
            <a:rPr lang="en-GB" sz="2000" b="1" dirty="0"/>
            <a:t>The Systematic Risk Principle</a:t>
          </a:r>
        </a:p>
        <a:p>
          <a:r>
            <a:rPr lang="en-GB" sz="2000" b="0" dirty="0"/>
            <a:t>The expected return on a risky asset depends only on that asset’s systematic risk.</a:t>
          </a:r>
        </a:p>
      </dgm:t>
    </dgm:pt>
    <dgm:pt modelId="{7986EA53-7677-499C-B9C0-329C1838DF6B}" type="parTrans" cxnId="{23677485-9E9B-4A0D-87C7-F2921DF2B955}">
      <dgm:prSet/>
      <dgm:spPr/>
      <dgm:t>
        <a:bodyPr/>
        <a:lstStyle/>
        <a:p>
          <a:endParaRPr lang="en-GB" sz="1400"/>
        </a:p>
      </dgm:t>
    </dgm:pt>
    <dgm:pt modelId="{BD1C6BFC-7D04-4716-A540-EAB7B3BD6400}" type="sibTrans" cxnId="{23677485-9E9B-4A0D-87C7-F2921DF2B955}">
      <dgm:prSet/>
      <dgm:spPr/>
      <dgm:t>
        <a:bodyPr/>
        <a:lstStyle/>
        <a:p>
          <a:endParaRPr lang="en-GB" sz="1400"/>
        </a:p>
      </dgm:t>
    </dgm:pt>
    <dgm:pt modelId="{69B690C3-24F8-41AE-8FE4-82198BA70DBB}">
      <dgm:prSet phldrT="[Text]" custT="1"/>
      <dgm:spPr/>
      <dgm:t>
        <a:bodyPr/>
        <a:lstStyle/>
        <a:p>
          <a:r>
            <a:rPr lang="en-GB" sz="2000" b="1" dirty="0"/>
            <a:t>The Beta Coefficient</a:t>
          </a:r>
        </a:p>
        <a:p>
          <a:r>
            <a:rPr lang="en-GB" sz="2000" b="0" dirty="0"/>
            <a:t>The amount of systematic risk present in a particular risky asset relative to that in an average risky asset.</a:t>
          </a:r>
        </a:p>
      </dgm:t>
    </dgm:pt>
    <dgm:pt modelId="{D7D525BD-F8F0-4E7B-90E1-92C1F9360E9E}" type="parTrans" cxnId="{51E40D4F-0D7B-466B-B3E2-5B9AFB396F43}">
      <dgm:prSet/>
      <dgm:spPr/>
      <dgm:t>
        <a:bodyPr/>
        <a:lstStyle/>
        <a:p>
          <a:endParaRPr lang="en-GB" sz="1400"/>
        </a:p>
      </dgm:t>
    </dgm:pt>
    <dgm:pt modelId="{B27B3C97-47FC-45A3-A699-04EEE3300727}" type="sibTrans" cxnId="{51E40D4F-0D7B-466B-B3E2-5B9AFB396F43}">
      <dgm:prSet/>
      <dgm:spPr/>
      <dgm:t>
        <a:bodyPr/>
        <a:lstStyle/>
        <a:p>
          <a:endParaRPr lang="en-GB" sz="1400"/>
        </a:p>
      </dgm:t>
    </dgm:pt>
    <dgm:pt modelId="{E5152423-A409-4B6D-A117-E4F3679049A2}" type="pres">
      <dgm:prSet presAssocID="{B570CD8F-F72E-4C1D-97AA-A6F431B2EE88}" presName="vert0" presStyleCnt="0">
        <dgm:presLayoutVars>
          <dgm:dir/>
          <dgm:animOne val="branch"/>
          <dgm:animLvl val="lvl"/>
        </dgm:presLayoutVars>
      </dgm:prSet>
      <dgm:spPr/>
    </dgm:pt>
    <dgm:pt modelId="{59DBE33F-C930-446D-BAD5-771E18BE7303}" type="pres">
      <dgm:prSet presAssocID="{358E9245-55A0-47D2-AB70-A5E6404C833D}" presName="thickLine" presStyleLbl="alignNode1" presStyleIdx="0" presStyleCnt="1"/>
      <dgm:spPr/>
    </dgm:pt>
    <dgm:pt modelId="{9CDE134F-5954-4CBF-A0C1-EE1069EA222A}" type="pres">
      <dgm:prSet presAssocID="{358E9245-55A0-47D2-AB70-A5E6404C833D}" presName="horz1" presStyleCnt="0"/>
      <dgm:spPr/>
    </dgm:pt>
    <dgm:pt modelId="{FB71F65F-6B75-4097-BAFF-A99720F20D9F}" type="pres">
      <dgm:prSet presAssocID="{358E9245-55A0-47D2-AB70-A5E6404C833D}" presName="tx1" presStyleLbl="revTx" presStyleIdx="0" presStyleCnt="3"/>
      <dgm:spPr/>
    </dgm:pt>
    <dgm:pt modelId="{67E8E0FF-B4C5-46D0-AE6A-E1480654C7D3}" type="pres">
      <dgm:prSet presAssocID="{358E9245-55A0-47D2-AB70-A5E6404C833D}" presName="vert1" presStyleCnt="0"/>
      <dgm:spPr/>
    </dgm:pt>
    <dgm:pt modelId="{139DAD18-3D33-4313-A880-4090E329ED68}" type="pres">
      <dgm:prSet presAssocID="{450AA6F6-1127-457B-B9A7-B4F1893C89AA}" presName="vertSpace2a" presStyleCnt="0"/>
      <dgm:spPr/>
    </dgm:pt>
    <dgm:pt modelId="{1EE232F5-5AE4-4EAA-88F8-913C53ACB749}" type="pres">
      <dgm:prSet presAssocID="{450AA6F6-1127-457B-B9A7-B4F1893C89AA}" presName="horz2" presStyleCnt="0"/>
      <dgm:spPr/>
    </dgm:pt>
    <dgm:pt modelId="{32692B51-5CB5-4CF2-8672-F06782B3FB3D}" type="pres">
      <dgm:prSet presAssocID="{450AA6F6-1127-457B-B9A7-B4F1893C89AA}" presName="horzSpace2" presStyleCnt="0"/>
      <dgm:spPr/>
    </dgm:pt>
    <dgm:pt modelId="{F947A121-3144-4E0F-9F23-CD04DEC66D51}" type="pres">
      <dgm:prSet presAssocID="{450AA6F6-1127-457B-B9A7-B4F1893C89AA}" presName="tx2" presStyleLbl="revTx" presStyleIdx="1" presStyleCnt="3"/>
      <dgm:spPr/>
    </dgm:pt>
    <dgm:pt modelId="{FECA46C4-A7A3-4047-88BB-812D54CC1742}" type="pres">
      <dgm:prSet presAssocID="{450AA6F6-1127-457B-B9A7-B4F1893C89AA}" presName="vert2" presStyleCnt="0"/>
      <dgm:spPr/>
    </dgm:pt>
    <dgm:pt modelId="{2DAA4D4B-3712-4A92-9F91-5ED93B56E039}" type="pres">
      <dgm:prSet presAssocID="{450AA6F6-1127-457B-B9A7-B4F1893C89AA}" presName="thinLine2b" presStyleLbl="callout" presStyleIdx="0" presStyleCnt="2"/>
      <dgm:spPr/>
    </dgm:pt>
    <dgm:pt modelId="{D897DE63-BC1E-43C6-BF96-06FCDDAF00B7}" type="pres">
      <dgm:prSet presAssocID="{450AA6F6-1127-457B-B9A7-B4F1893C89AA}" presName="vertSpace2b" presStyleCnt="0"/>
      <dgm:spPr/>
    </dgm:pt>
    <dgm:pt modelId="{59CAD120-9C8B-4CEF-8CBB-A572533F9B8E}" type="pres">
      <dgm:prSet presAssocID="{69B690C3-24F8-41AE-8FE4-82198BA70DBB}" presName="horz2" presStyleCnt="0"/>
      <dgm:spPr/>
    </dgm:pt>
    <dgm:pt modelId="{FA160DAA-8EDE-46A3-ABDB-9F6E7F19D4F8}" type="pres">
      <dgm:prSet presAssocID="{69B690C3-24F8-41AE-8FE4-82198BA70DBB}" presName="horzSpace2" presStyleCnt="0"/>
      <dgm:spPr/>
    </dgm:pt>
    <dgm:pt modelId="{29885F42-C7E0-4835-805A-3E1D0B49BCED}" type="pres">
      <dgm:prSet presAssocID="{69B690C3-24F8-41AE-8FE4-82198BA70DBB}" presName="tx2" presStyleLbl="revTx" presStyleIdx="2" presStyleCnt="3"/>
      <dgm:spPr/>
    </dgm:pt>
    <dgm:pt modelId="{5849EA23-93DA-42CF-9FD0-82551D273B90}" type="pres">
      <dgm:prSet presAssocID="{69B690C3-24F8-41AE-8FE4-82198BA70DBB}" presName="vert2" presStyleCnt="0"/>
      <dgm:spPr/>
    </dgm:pt>
    <dgm:pt modelId="{BBEFA50D-92F5-4A8D-84AA-88AEE2C39619}" type="pres">
      <dgm:prSet presAssocID="{69B690C3-24F8-41AE-8FE4-82198BA70DBB}" presName="thinLine2b" presStyleLbl="callout" presStyleIdx="1" presStyleCnt="2"/>
      <dgm:spPr/>
    </dgm:pt>
    <dgm:pt modelId="{A7855B9A-1389-4BCA-89C6-2E88706C0258}" type="pres">
      <dgm:prSet presAssocID="{69B690C3-24F8-41AE-8FE4-82198BA70DBB}" presName="vertSpace2b" presStyleCnt="0"/>
      <dgm:spPr/>
    </dgm:pt>
  </dgm:ptLst>
  <dgm:cxnLst>
    <dgm:cxn modelId="{5B3F1D15-A1C8-47BF-A842-6FBDCA035236}" type="presOf" srcId="{358E9245-55A0-47D2-AB70-A5E6404C833D}" destId="{FB71F65F-6B75-4097-BAFF-A99720F20D9F}" srcOrd="0" destOrd="0" presId="urn:microsoft.com/office/officeart/2008/layout/LinedList"/>
    <dgm:cxn modelId="{95358D3D-1DB0-4A57-BF8D-EA57427C9001}" type="presOf" srcId="{450AA6F6-1127-457B-B9A7-B4F1893C89AA}" destId="{F947A121-3144-4E0F-9F23-CD04DEC66D51}" srcOrd="0" destOrd="0" presId="urn:microsoft.com/office/officeart/2008/layout/LinedList"/>
    <dgm:cxn modelId="{B2915A41-54E7-4E39-BC4D-67AE0DEDE84E}" srcId="{B570CD8F-F72E-4C1D-97AA-A6F431B2EE88}" destId="{358E9245-55A0-47D2-AB70-A5E6404C833D}" srcOrd="0" destOrd="0" parTransId="{ADA68B36-9802-4619-954B-9AD781EFA317}" sibTransId="{2F76EC21-EBA7-42FC-96EE-51514A30AE41}"/>
    <dgm:cxn modelId="{51E40D4F-0D7B-466B-B3E2-5B9AFB396F43}" srcId="{358E9245-55A0-47D2-AB70-A5E6404C833D}" destId="{69B690C3-24F8-41AE-8FE4-82198BA70DBB}" srcOrd="1" destOrd="0" parTransId="{D7D525BD-F8F0-4E7B-90E1-92C1F9360E9E}" sibTransId="{B27B3C97-47FC-45A3-A699-04EEE3300727}"/>
    <dgm:cxn modelId="{23677485-9E9B-4A0D-87C7-F2921DF2B955}" srcId="{358E9245-55A0-47D2-AB70-A5E6404C833D}" destId="{450AA6F6-1127-457B-B9A7-B4F1893C89AA}" srcOrd="0" destOrd="0" parTransId="{7986EA53-7677-499C-B9C0-329C1838DF6B}" sibTransId="{BD1C6BFC-7D04-4716-A540-EAB7B3BD6400}"/>
    <dgm:cxn modelId="{78DE96BC-405E-456B-AEC4-E5EFCA9B9356}" type="presOf" srcId="{69B690C3-24F8-41AE-8FE4-82198BA70DBB}" destId="{29885F42-C7E0-4835-805A-3E1D0B49BCED}" srcOrd="0" destOrd="0" presId="urn:microsoft.com/office/officeart/2008/layout/LinedList"/>
    <dgm:cxn modelId="{C58957F8-802C-449E-8081-A129A58A64E6}" type="presOf" srcId="{B570CD8F-F72E-4C1D-97AA-A6F431B2EE88}" destId="{E5152423-A409-4B6D-A117-E4F3679049A2}" srcOrd="0" destOrd="0" presId="urn:microsoft.com/office/officeart/2008/layout/LinedList"/>
    <dgm:cxn modelId="{A5C3320B-3C0C-4A67-A776-E3A03B632E2B}" type="presParOf" srcId="{E5152423-A409-4B6D-A117-E4F3679049A2}" destId="{59DBE33F-C930-446D-BAD5-771E18BE7303}" srcOrd="0" destOrd="0" presId="urn:microsoft.com/office/officeart/2008/layout/LinedList"/>
    <dgm:cxn modelId="{E5FE5B48-EE57-43E3-9583-0FEE57006787}" type="presParOf" srcId="{E5152423-A409-4B6D-A117-E4F3679049A2}" destId="{9CDE134F-5954-4CBF-A0C1-EE1069EA222A}" srcOrd="1" destOrd="0" presId="urn:microsoft.com/office/officeart/2008/layout/LinedList"/>
    <dgm:cxn modelId="{72303FB1-6803-4B04-B7C2-38CFF8E88EC2}" type="presParOf" srcId="{9CDE134F-5954-4CBF-A0C1-EE1069EA222A}" destId="{FB71F65F-6B75-4097-BAFF-A99720F20D9F}" srcOrd="0" destOrd="0" presId="urn:microsoft.com/office/officeart/2008/layout/LinedList"/>
    <dgm:cxn modelId="{8E39D2B0-3D64-4EC6-9C3B-E9FB97133D13}" type="presParOf" srcId="{9CDE134F-5954-4CBF-A0C1-EE1069EA222A}" destId="{67E8E0FF-B4C5-46D0-AE6A-E1480654C7D3}" srcOrd="1" destOrd="0" presId="urn:microsoft.com/office/officeart/2008/layout/LinedList"/>
    <dgm:cxn modelId="{0E356896-E5D3-47F9-A983-078878BF353D}" type="presParOf" srcId="{67E8E0FF-B4C5-46D0-AE6A-E1480654C7D3}" destId="{139DAD18-3D33-4313-A880-4090E329ED68}" srcOrd="0" destOrd="0" presId="urn:microsoft.com/office/officeart/2008/layout/LinedList"/>
    <dgm:cxn modelId="{453A3E89-21B6-4923-AAFB-1A458AF48168}" type="presParOf" srcId="{67E8E0FF-B4C5-46D0-AE6A-E1480654C7D3}" destId="{1EE232F5-5AE4-4EAA-88F8-913C53ACB749}" srcOrd="1" destOrd="0" presId="urn:microsoft.com/office/officeart/2008/layout/LinedList"/>
    <dgm:cxn modelId="{9F73C984-5913-4878-BF05-B70EE1C7A9B1}" type="presParOf" srcId="{1EE232F5-5AE4-4EAA-88F8-913C53ACB749}" destId="{32692B51-5CB5-4CF2-8672-F06782B3FB3D}" srcOrd="0" destOrd="0" presId="urn:microsoft.com/office/officeart/2008/layout/LinedList"/>
    <dgm:cxn modelId="{62ED5328-64EE-4A8A-A19E-5D7832EB5000}" type="presParOf" srcId="{1EE232F5-5AE4-4EAA-88F8-913C53ACB749}" destId="{F947A121-3144-4E0F-9F23-CD04DEC66D51}" srcOrd="1" destOrd="0" presId="urn:microsoft.com/office/officeart/2008/layout/LinedList"/>
    <dgm:cxn modelId="{166DF62C-E0E8-46F9-AABE-61B81AD355E2}" type="presParOf" srcId="{1EE232F5-5AE4-4EAA-88F8-913C53ACB749}" destId="{FECA46C4-A7A3-4047-88BB-812D54CC1742}" srcOrd="2" destOrd="0" presId="urn:microsoft.com/office/officeart/2008/layout/LinedList"/>
    <dgm:cxn modelId="{E3DF406C-1D26-4F8A-A270-7999E7394586}" type="presParOf" srcId="{67E8E0FF-B4C5-46D0-AE6A-E1480654C7D3}" destId="{2DAA4D4B-3712-4A92-9F91-5ED93B56E039}" srcOrd="2" destOrd="0" presId="urn:microsoft.com/office/officeart/2008/layout/LinedList"/>
    <dgm:cxn modelId="{73AF025D-0B9A-496E-9AC0-F127E1F53377}" type="presParOf" srcId="{67E8E0FF-B4C5-46D0-AE6A-E1480654C7D3}" destId="{D897DE63-BC1E-43C6-BF96-06FCDDAF00B7}" srcOrd="3" destOrd="0" presId="urn:microsoft.com/office/officeart/2008/layout/LinedList"/>
    <dgm:cxn modelId="{18BC94AE-A51B-44C9-BE1A-DED5ABE91642}" type="presParOf" srcId="{67E8E0FF-B4C5-46D0-AE6A-E1480654C7D3}" destId="{59CAD120-9C8B-4CEF-8CBB-A572533F9B8E}" srcOrd="4" destOrd="0" presId="urn:microsoft.com/office/officeart/2008/layout/LinedList"/>
    <dgm:cxn modelId="{6770447F-BFF7-4197-A5ED-9ED9EF2DDC31}" type="presParOf" srcId="{59CAD120-9C8B-4CEF-8CBB-A572533F9B8E}" destId="{FA160DAA-8EDE-46A3-ABDB-9F6E7F19D4F8}" srcOrd="0" destOrd="0" presId="urn:microsoft.com/office/officeart/2008/layout/LinedList"/>
    <dgm:cxn modelId="{41728A4C-9737-4543-8C58-7CE1E8BC00D0}" type="presParOf" srcId="{59CAD120-9C8B-4CEF-8CBB-A572533F9B8E}" destId="{29885F42-C7E0-4835-805A-3E1D0B49BCED}" srcOrd="1" destOrd="0" presId="urn:microsoft.com/office/officeart/2008/layout/LinedList"/>
    <dgm:cxn modelId="{A3B7B0C2-61BF-41F6-A344-F1D15BC0B239}" type="presParOf" srcId="{59CAD120-9C8B-4CEF-8CBB-A572533F9B8E}" destId="{5849EA23-93DA-42CF-9FD0-82551D273B90}" srcOrd="2" destOrd="0" presId="urn:microsoft.com/office/officeart/2008/layout/LinedList"/>
    <dgm:cxn modelId="{C397047B-5F22-447C-BE0B-228251434FC5}" type="presParOf" srcId="{67E8E0FF-B4C5-46D0-AE6A-E1480654C7D3}" destId="{BBEFA50D-92F5-4A8D-84AA-88AEE2C39619}" srcOrd="5" destOrd="0" presId="urn:microsoft.com/office/officeart/2008/layout/LinedList"/>
    <dgm:cxn modelId="{ECDFBA9C-2C1A-4A7A-BBA3-B6A986D0CD6A}" type="presParOf" srcId="{67E8E0FF-B4C5-46D0-AE6A-E1480654C7D3}" destId="{A7855B9A-1389-4BCA-89C6-2E88706C025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355CD6-FF55-4A92-8EE3-F47114ACB173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022756-F99D-44DA-B55B-E2BC7DB20CF3}">
      <dgm:prSet phldrT="[Text]" custT="1"/>
      <dgm:spPr/>
      <dgm:t>
        <a:bodyPr/>
        <a:lstStyle/>
        <a:p>
          <a:r>
            <a:rPr lang="en-GB" sz="3200" dirty="0"/>
            <a:t>The Security Market Line</a:t>
          </a:r>
        </a:p>
      </dgm:t>
    </dgm:pt>
    <dgm:pt modelId="{1C48AB88-8765-4DE1-89E9-747C0BEEA348}" type="parTrans" cxnId="{87CF65D2-A062-448C-A77E-015A755B2633}">
      <dgm:prSet/>
      <dgm:spPr/>
      <dgm:t>
        <a:bodyPr/>
        <a:lstStyle/>
        <a:p>
          <a:endParaRPr lang="en-GB"/>
        </a:p>
      </dgm:t>
    </dgm:pt>
    <dgm:pt modelId="{CEF49C89-4BE6-4092-92E1-243CD46E6D96}" type="sibTrans" cxnId="{87CF65D2-A062-448C-A77E-015A755B2633}">
      <dgm:prSet/>
      <dgm:spPr/>
      <dgm:t>
        <a:bodyPr/>
        <a:lstStyle/>
        <a:p>
          <a:endParaRPr lang="en-GB"/>
        </a:p>
      </dgm:t>
    </dgm:pt>
    <dgm:pt modelId="{4A4F928F-DD7B-4F89-A63A-1EFA0C9662F9}">
      <dgm:prSet phldrT="[Text]" custT="1"/>
      <dgm:spPr/>
      <dgm:t>
        <a:bodyPr/>
        <a:lstStyle/>
        <a:p>
          <a:r>
            <a:rPr lang="en-GB" sz="2400" dirty="0"/>
            <a:t>A positively sloped straight line displaying the relationship between expected return and beta.</a:t>
          </a:r>
        </a:p>
      </dgm:t>
    </dgm:pt>
    <dgm:pt modelId="{16265A19-B26F-4E81-9A58-4EC706320635}" type="parTrans" cxnId="{1BB48C1D-87DE-47F7-B8F3-63ED2C804CC9}">
      <dgm:prSet/>
      <dgm:spPr/>
      <dgm:t>
        <a:bodyPr/>
        <a:lstStyle/>
        <a:p>
          <a:endParaRPr lang="en-GB"/>
        </a:p>
      </dgm:t>
    </dgm:pt>
    <dgm:pt modelId="{320C22D0-BF3C-4C10-A82F-D69B36E7CE1B}" type="sibTrans" cxnId="{1BB48C1D-87DE-47F7-B8F3-63ED2C804CC9}">
      <dgm:prSet/>
      <dgm:spPr/>
      <dgm:t>
        <a:bodyPr/>
        <a:lstStyle/>
        <a:p>
          <a:endParaRPr lang="en-GB"/>
        </a:p>
      </dgm:t>
    </dgm:pt>
    <dgm:pt modelId="{05A4D108-2FCB-4E0E-8E32-8282A2623C26}">
      <dgm:prSet phldrT="[Text]" custT="1"/>
      <dgm:spPr/>
      <dgm:t>
        <a:bodyPr/>
        <a:lstStyle/>
        <a:p>
          <a:r>
            <a:rPr lang="en-GB" sz="3200" dirty="0"/>
            <a:t>Market Risk Premium</a:t>
          </a:r>
        </a:p>
      </dgm:t>
    </dgm:pt>
    <dgm:pt modelId="{23DB47A4-59AA-484F-AF85-C24CC91A0021}" type="parTrans" cxnId="{EC476E59-31E5-476F-B07A-FF7C32FA57C2}">
      <dgm:prSet/>
      <dgm:spPr/>
      <dgm:t>
        <a:bodyPr/>
        <a:lstStyle/>
        <a:p>
          <a:endParaRPr lang="en-GB"/>
        </a:p>
      </dgm:t>
    </dgm:pt>
    <dgm:pt modelId="{B28BC99B-5EE4-4C8B-8E1D-CACAEB09A832}" type="sibTrans" cxnId="{EC476E59-31E5-476F-B07A-FF7C32FA57C2}">
      <dgm:prSet/>
      <dgm:spPr/>
      <dgm:t>
        <a:bodyPr/>
        <a:lstStyle/>
        <a:p>
          <a:endParaRPr lang="en-GB"/>
        </a:p>
      </dgm:t>
    </dgm:pt>
    <dgm:pt modelId="{05CB33D9-D4B1-4835-86D4-8968B996FAC2}">
      <dgm:prSet phldrT="[Text]" custT="1"/>
      <dgm:spPr/>
      <dgm:t>
        <a:bodyPr/>
        <a:lstStyle/>
        <a:p>
          <a:r>
            <a:rPr lang="en-GB" sz="2400" dirty="0"/>
            <a:t>The slope of the SML </a:t>
          </a:r>
          <a:r>
            <a:rPr lang="en-US" sz="2400" dirty="0"/>
            <a:t>–</a:t>
          </a:r>
          <a:r>
            <a:rPr lang="en-GB" sz="2400" dirty="0"/>
            <a:t> the difference between the expected return on a market portfolio and the risk-free rate.</a:t>
          </a:r>
        </a:p>
      </dgm:t>
    </dgm:pt>
    <dgm:pt modelId="{529C44E6-C345-4854-A205-A17262419E23}" type="parTrans" cxnId="{91F90380-8376-412A-8939-AA4FD0852F99}">
      <dgm:prSet/>
      <dgm:spPr/>
      <dgm:t>
        <a:bodyPr/>
        <a:lstStyle/>
        <a:p>
          <a:endParaRPr lang="en-GB"/>
        </a:p>
      </dgm:t>
    </dgm:pt>
    <dgm:pt modelId="{8F367C5C-4FB2-4D37-BE08-A41EF7FC0F38}" type="sibTrans" cxnId="{91F90380-8376-412A-8939-AA4FD0852F99}">
      <dgm:prSet/>
      <dgm:spPr/>
      <dgm:t>
        <a:bodyPr/>
        <a:lstStyle/>
        <a:p>
          <a:endParaRPr lang="en-GB"/>
        </a:p>
      </dgm:t>
    </dgm:pt>
    <dgm:pt modelId="{172D0488-485D-4748-B221-AC5098C151AA}">
      <dgm:prSet custT="1"/>
      <dgm:spPr/>
      <dgm:t>
        <a:bodyPr/>
        <a:lstStyle/>
        <a:p>
          <a:r>
            <a:rPr lang="en-GB" sz="3200" dirty="0"/>
            <a:t>Capital Asset Pricing Model (CAPM)</a:t>
          </a:r>
        </a:p>
      </dgm:t>
    </dgm:pt>
    <dgm:pt modelId="{664B4D20-B2F4-401D-993E-F95099092A16}" type="parTrans" cxnId="{21768E92-4E47-44B5-9976-5C212389BACE}">
      <dgm:prSet/>
      <dgm:spPr/>
      <dgm:t>
        <a:bodyPr/>
        <a:lstStyle/>
        <a:p>
          <a:endParaRPr lang="en-GB"/>
        </a:p>
      </dgm:t>
    </dgm:pt>
    <dgm:pt modelId="{F9D8B9EF-2DA1-4B2E-AC1F-736CF0DEE89E}" type="sibTrans" cxnId="{21768E92-4E47-44B5-9976-5C212389BACE}">
      <dgm:prSet/>
      <dgm:spPr/>
      <dgm:t>
        <a:bodyPr/>
        <a:lstStyle/>
        <a:p>
          <a:endParaRPr lang="en-GB"/>
        </a:p>
      </dgm:t>
    </dgm:pt>
    <dgm:pt modelId="{5D915E55-E3E4-4DF9-8232-D01714926A61}" type="pres">
      <dgm:prSet presAssocID="{A7355CD6-FF55-4A92-8EE3-F47114ACB173}" presName="linear" presStyleCnt="0">
        <dgm:presLayoutVars>
          <dgm:animLvl val="lvl"/>
          <dgm:resizeHandles val="exact"/>
        </dgm:presLayoutVars>
      </dgm:prSet>
      <dgm:spPr/>
    </dgm:pt>
    <dgm:pt modelId="{241EC6D1-487E-436B-BEEA-E3F4F4A404A9}" type="pres">
      <dgm:prSet presAssocID="{91022756-F99D-44DA-B55B-E2BC7DB20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F93772D-2CB2-4CC6-8604-0B844E24A43C}" type="pres">
      <dgm:prSet presAssocID="{91022756-F99D-44DA-B55B-E2BC7DB20CF3}" presName="childText" presStyleLbl="revTx" presStyleIdx="0" presStyleCnt="2">
        <dgm:presLayoutVars>
          <dgm:bulletEnabled val="1"/>
        </dgm:presLayoutVars>
      </dgm:prSet>
      <dgm:spPr/>
    </dgm:pt>
    <dgm:pt modelId="{240A75EF-6B6D-4024-980B-EB7AE907C9C1}" type="pres">
      <dgm:prSet presAssocID="{05A4D108-2FCB-4E0E-8E32-8282A2623C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8AC049-C5EC-4C3E-9C10-DDEE72E33ED3}" type="pres">
      <dgm:prSet presAssocID="{05A4D108-2FCB-4E0E-8E32-8282A2623C26}" presName="childText" presStyleLbl="revTx" presStyleIdx="1" presStyleCnt="2">
        <dgm:presLayoutVars>
          <dgm:bulletEnabled val="1"/>
        </dgm:presLayoutVars>
      </dgm:prSet>
      <dgm:spPr/>
    </dgm:pt>
    <dgm:pt modelId="{A9CDE935-201B-4C9B-A382-0A1B7FA47E1D}" type="pres">
      <dgm:prSet presAssocID="{172D0488-485D-4748-B221-AC5098C151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BB48C1D-87DE-47F7-B8F3-63ED2C804CC9}" srcId="{91022756-F99D-44DA-B55B-E2BC7DB20CF3}" destId="{4A4F928F-DD7B-4F89-A63A-1EFA0C9662F9}" srcOrd="0" destOrd="0" parTransId="{16265A19-B26F-4E81-9A58-4EC706320635}" sibTransId="{320C22D0-BF3C-4C10-A82F-D69B36E7CE1B}"/>
    <dgm:cxn modelId="{AEAC711E-DD66-4791-BD40-528A6EE41A62}" type="presOf" srcId="{A7355CD6-FF55-4A92-8EE3-F47114ACB173}" destId="{5D915E55-E3E4-4DF9-8232-D01714926A61}" srcOrd="0" destOrd="0" presId="urn:microsoft.com/office/officeart/2005/8/layout/vList2"/>
    <dgm:cxn modelId="{44DF161F-8F09-4D44-9E6F-7B213341A3FE}" type="presOf" srcId="{91022756-F99D-44DA-B55B-E2BC7DB20CF3}" destId="{241EC6D1-487E-436B-BEEA-E3F4F4A404A9}" srcOrd="0" destOrd="0" presId="urn:microsoft.com/office/officeart/2005/8/layout/vList2"/>
    <dgm:cxn modelId="{1BCFC440-5A66-4383-8C93-7BA09D85CB94}" type="presOf" srcId="{05A4D108-2FCB-4E0E-8E32-8282A2623C26}" destId="{240A75EF-6B6D-4024-980B-EB7AE907C9C1}" srcOrd="0" destOrd="0" presId="urn:microsoft.com/office/officeart/2005/8/layout/vList2"/>
    <dgm:cxn modelId="{EC476E59-31E5-476F-B07A-FF7C32FA57C2}" srcId="{A7355CD6-FF55-4A92-8EE3-F47114ACB173}" destId="{05A4D108-2FCB-4E0E-8E32-8282A2623C26}" srcOrd="1" destOrd="0" parTransId="{23DB47A4-59AA-484F-AF85-C24CC91A0021}" sibTransId="{B28BC99B-5EE4-4C8B-8E1D-CACAEB09A832}"/>
    <dgm:cxn modelId="{91F90380-8376-412A-8939-AA4FD0852F99}" srcId="{05A4D108-2FCB-4E0E-8E32-8282A2623C26}" destId="{05CB33D9-D4B1-4835-86D4-8968B996FAC2}" srcOrd="0" destOrd="0" parTransId="{529C44E6-C345-4854-A205-A17262419E23}" sibTransId="{8F367C5C-4FB2-4D37-BE08-A41EF7FC0F38}"/>
    <dgm:cxn modelId="{09440986-8D19-4B21-A2EA-21ADD3B0AC00}" type="presOf" srcId="{4A4F928F-DD7B-4F89-A63A-1EFA0C9662F9}" destId="{3F93772D-2CB2-4CC6-8604-0B844E24A43C}" srcOrd="0" destOrd="0" presId="urn:microsoft.com/office/officeart/2005/8/layout/vList2"/>
    <dgm:cxn modelId="{21768E92-4E47-44B5-9976-5C212389BACE}" srcId="{A7355CD6-FF55-4A92-8EE3-F47114ACB173}" destId="{172D0488-485D-4748-B221-AC5098C151AA}" srcOrd="2" destOrd="0" parTransId="{664B4D20-B2F4-401D-993E-F95099092A16}" sibTransId="{F9D8B9EF-2DA1-4B2E-AC1F-736CF0DEE89E}"/>
    <dgm:cxn modelId="{7A1C57C8-7A94-48EB-BC27-854E0494258E}" type="presOf" srcId="{05CB33D9-D4B1-4835-86D4-8968B996FAC2}" destId="{138AC049-C5EC-4C3E-9C10-DDEE72E33ED3}" srcOrd="0" destOrd="0" presId="urn:microsoft.com/office/officeart/2005/8/layout/vList2"/>
    <dgm:cxn modelId="{87CF65D2-A062-448C-A77E-015A755B2633}" srcId="{A7355CD6-FF55-4A92-8EE3-F47114ACB173}" destId="{91022756-F99D-44DA-B55B-E2BC7DB20CF3}" srcOrd="0" destOrd="0" parTransId="{1C48AB88-8765-4DE1-89E9-747C0BEEA348}" sibTransId="{CEF49C89-4BE6-4092-92E1-243CD46E6D96}"/>
    <dgm:cxn modelId="{C77A5EE8-BFEE-448B-AD71-3CAFD2BADC99}" type="presOf" srcId="{172D0488-485D-4748-B221-AC5098C151AA}" destId="{A9CDE935-201B-4C9B-A382-0A1B7FA47E1D}" srcOrd="0" destOrd="0" presId="urn:microsoft.com/office/officeart/2005/8/layout/vList2"/>
    <dgm:cxn modelId="{BDD72C97-E549-4363-8B1D-91FE2C70C5D7}" type="presParOf" srcId="{5D915E55-E3E4-4DF9-8232-D01714926A61}" destId="{241EC6D1-487E-436B-BEEA-E3F4F4A404A9}" srcOrd="0" destOrd="0" presId="urn:microsoft.com/office/officeart/2005/8/layout/vList2"/>
    <dgm:cxn modelId="{28F72811-B0F3-4B50-ADAF-E1042B66531A}" type="presParOf" srcId="{5D915E55-E3E4-4DF9-8232-D01714926A61}" destId="{3F93772D-2CB2-4CC6-8604-0B844E24A43C}" srcOrd="1" destOrd="0" presId="urn:microsoft.com/office/officeart/2005/8/layout/vList2"/>
    <dgm:cxn modelId="{870A5BB9-221A-4C54-8B10-9A59D057DA34}" type="presParOf" srcId="{5D915E55-E3E4-4DF9-8232-D01714926A61}" destId="{240A75EF-6B6D-4024-980B-EB7AE907C9C1}" srcOrd="2" destOrd="0" presId="urn:microsoft.com/office/officeart/2005/8/layout/vList2"/>
    <dgm:cxn modelId="{421F0BFD-B9EA-4B2E-90F4-0CCDA962F8C9}" type="presParOf" srcId="{5D915E55-E3E4-4DF9-8232-D01714926A61}" destId="{138AC049-C5EC-4C3E-9C10-DDEE72E33ED3}" srcOrd="3" destOrd="0" presId="urn:microsoft.com/office/officeart/2005/8/layout/vList2"/>
    <dgm:cxn modelId="{E4AB784B-2BEF-4983-90BE-3B0221078708}" type="presParOf" srcId="{5D915E55-E3E4-4DF9-8232-D01714926A61}" destId="{A9CDE935-201B-4C9B-A382-0A1B7FA47E1D}" srcOrd="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7DB6A-C608-4C3C-9B04-382198CA7ADB}" type="doc">
      <dgm:prSet loTypeId="urn:microsoft.com/office/officeart/2005/8/layout/lProcess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CCF850E-7F6F-479D-976E-D5856E9A118C}">
      <dgm:prSet phldrT="[Text]"/>
      <dgm:spPr/>
      <dgm:t>
        <a:bodyPr/>
        <a:lstStyle/>
        <a:p>
          <a:r>
            <a:rPr lang="en-US" b="1" dirty="0">
              <a:effectLst/>
            </a:rPr>
            <a:t>CAPM</a:t>
          </a:r>
          <a:r>
            <a:rPr lang="en-US" dirty="0">
              <a:effectLst/>
            </a:rPr>
            <a:t> </a:t>
          </a:r>
          <a:r>
            <a:rPr lang="en-US" dirty="0"/>
            <a:t>–</a:t>
          </a:r>
          <a:r>
            <a:rPr lang="en-US" dirty="0">
              <a:effectLst/>
            </a:rPr>
            <a:t> The expected return for a particular asset depends on three things</a:t>
          </a:r>
          <a:endParaRPr lang="en-GB" dirty="0">
            <a:effectLst/>
          </a:endParaRPr>
        </a:p>
      </dgm:t>
    </dgm:pt>
    <dgm:pt modelId="{3B4F0EB0-A086-488D-8403-D1C4034F43DA}" type="parTrans" cxnId="{29161167-B48A-485E-AAEE-AEB709982729}">
      <dgm:prSet/>
      <dgm:spPr/>
      <dgm:t>
        <a:bodyPr/>
        <a:lstStyle/>
        <a:p>
          <a:endParaRPr lang="en-GB"/>
        </a:p>
      </dgm:t>
    </dgm:pt>
    <dgm:pt modelId="{259B5B5A-93B8-439A-8A83-A342B5165903}" type="sibTrans" cxnId="{29161167-B48A-485E-AAEE-AEB709982729}">
      <dgm:prSet/>
      <dgm:spPr/>
      <dgm:t>
        <a:bodyPr/>
        <a:lstStyle/>
        <a:p>
          <a:endParaRPr lang="en-GB"/>
        </a:p>
      </dgm:t>
    </dgm:pt>
    <dgm:pt modelId="{E6A00FF8-5238-45C1-A0F9-DF4C2D16AA73}">
      <dgm:prSet phldrT="[Text]"/>
      <dgm:spPr/>
      <dgm:t>
        <a:bodyPr/>
        <a:lstStyle/>
        <a:p>
          <a:pPr algn="l"/>
          <a:r>
            <a:rPr lang="en-US" b="1" i="1" dirty="0"/>
            <a:t>The pure time value of money</a:t>
          </a:r>
          <a:r>
            <a:rPr lang="en-US" i="1" dirty="0"/>
            <a:t>: </a:t>
          </a:r>
          <a:r>
            <a:rPr lang="en-US" dirty="0"/>
            <a:t>As measured by the risk-free rate, </a:t>
          </a:r>
          <a:r>
            <a:rPr lang="en-US" i="1" dirty="0" err="1"/>
            <a:t>R</a:t>
          </a:r>
          <a:r>
            <a:rPr lang="en-US" i="1" baseline="-25000" dirty="0" err="1"/>
            <a:t>f</a:t>
          </a:r>
          <a:r>
            <a:rPr lang="en-US" dirty="0"/>
            <a:t>, this is the reward for merely waiting for your money, without taking any risk.</a:t>
          </a:r>
          <a:endParaRPr lang="en-GB" dirty="0"/>
        </a:p>
      </dgm:t>
    </dgm:pt>
    <dgm:pt modelId="{E7C8CEF2-5626-4BFB-A4BB-C097C02F4BF1}" type="parTrans" cxnId="{111ECE49-8494-483D-AE7F-463405D4C741}">
      <dgm:prSet/>
      <dgm:spPr/>
      <dgm:t>
        <a:bodyPr/>
        <a:lstStyle/>
        <a:p>
          <a:endParaRPr lang="en-GB"/>
        </a:p>
      </dgm:t>
    </dgm:pt>
    <dgm:pt modelId="{5D2AEEF3-CA1E-4ECA-B97D-0F07FED065B6}" type="sibTrans" cxnId="{111ECE49-8494-483D-AE7F-463405D4C741}">
      <dgm:prSet/>
      <dgm:spPr/>
      <dgm:t>
        <a:bodyPr/>
        <a:lstStyle/>
        <a:p>
          <a:endParaRPr lang="en-GB"/>
        </a:p>
      </dgm:t>
    </dgm:pt>
    <dgm:pt modelId="{03496E07-2301-407C-8EA4-20D1505E257F}">
      <dgm:prSet phldrT="[Text]"/>
      <dgm:spPr/>
      <dgm:t>
        <a:bodyPr/>
        <a:lstStyle/>
        <a:p>
          <a:pPr algn="l"/>
          <a:r>
            <a:rPr lang="en-US" b="1" i="1" dirty="0"/>
            <a:t>The reward for bearing systematic risk</a:t>
          </a:r>
          <a:r>
            <a:rPr lang="en-US" i="1" dirty="0"/>
            <a:t>: </a:t>
          </a:r>
          <a:r>
            <a:rPr lang="en-US" dirty="0"/>
            <a:t>As measured by the market risk premium, E(</a:t>
          </a:r>
          <a:r>
            <a:rPr lang="en-US" i="1" dirty="0"/>
            <a:t>R</a:t>
          </a:r>
          <a:r>
            <a:rPr lang="en-US" i="1" baseline="-25000" dirty="0"/>
            <a:t>M</a:t>
          </a:r>
          <a:r>
            <a:rPr lang="en-US" dirty="0"/>
            <a:t>) – </a:t>
          </a:r>
          <a:r>
            <a:rPr lang="en-US" i="1" dirty="0" err="1"/>
            <a:t>R</a:t>
          </a:r>
          <a:r>
            <a:rPr lang="en-US" i="1" baseline="-25000" dirty="0" err="1"/>
            <a:t>f</a:t>
          </a:r>
          <a:r>
            <a:rPr lang="en-US" dirty="0"/>
            <a:t>, this component is the reward the market offers for bearing an average amount of systematic risk in addition to waiting.</a:t>
          </a:r>
          <a:endParaRPr lang="en-GB" dirty="0"/>
        </a:p>
      </dgm:t>
    </dgm:pt>
    <dgm:pt modelId="{69DD31C0-2597-4D5E-B716-82EBEBE6AA0F}" type="parTrans" cxnId="{07508248-6745-4BD8-A949-72219603FC4A}">
      <dgm:prSet/>
      <dgm:spPr/>
      <dgm:t>
        <a:bodyPr/>
        <a:lstStyle/>
        <a:p>
          <a:endParaRPr lang="en-GB"/>
        </a:p>
      </dgm:t>
    </dgm:pt>
    <dgm:pt modelId="{3629C9B1-5C83-49EC-888A-0B427C1FA34E}" type="sibTrans" cxnId="{07508248-6745-4BD8-A949-72219603FC4A}">
      <dgm:prSet/>
      <dgm:spPr/>
      <dgm:t>
        <a:bodyPr/>
        <a:lstStyle/>
        <a:p>
          <a:endParaRPr lang="en-GB"/>
        </a:p>
      </dgm:t>
    </dgm:pt>
    <dgm:pt modelId="{2F2BD70A-BD0A-4B98-A72D-2C5546732161}">
      <dgm:prSet/>
      <dgm:spPr/>
      <dgm:t>
        <a:bodyPr/>
        <a:lstStyle/>
        <a:p>
          <a:pPr algn="l"/>
          <a:r>
            <a:rPr lang="en-US" b="1" i="1" dirty="0"/>
            <a:t>The amount of systematic risk</a:t>
          </a:r>
          <a:r>
            <a:rPr lang="en-US" i="1" dirty="0"/>
            <a:t>: </a:t>
          </a:r>
          <a:r>
            <a:rPr lang="en-US" dirty="0"/>
            <a:t>As measured by </a:t>
          </a:r>
          <a:r>
            <a:rPr lang="en-US" dirty="0">
              <a:sym typeface="Symbol"/>
            </a:rPr>
            <a:t>β</a:t>
          </a:r>
          <a:r>
            <a:rPr lang="en-US" i="1" baseline="-25000" dirty="0" err="1"/>
            <a:t>i</a:t>
          </a:r>
          <a:r>
            <a:rPr lang="en-US" dirty="0"/>
            <a:t>, this is the amount of systematic risk present in a particular asset or portfolio, relative to that in an average asset.</a:t>
          </a:r>
          <a:endParaRPr lang="en-GB" dirty="0"/>
        </a:p>
      </dgm:t>
    </dgm:pt>
    <dgm:pt modelId="{85B7E91A-EE99-4F17-85A3-DC3F3BCB3332}" type="parTrans" cxnId="{EF6A8F38-11D4-40C7-BD4B-68BA8D5B634B}">
      <dgm:prSet/>
      <dgm:spPr/>
      <dgm:t>
        <a:bodyPr/>
        <a:lstStyle/>
        <a:p>
          <a:endParaRPr lang="en-GB"/>
        </a:p>
      </dgm:t>
    </dgm:pt>
    <dgm:pt modelId="{209AD378-E477-4A52-91B2-04DA4FE4C526}" type="sibTrans" cxnId="{EF6A8F38-11D4-40C7-BD4B-68BA8D5B634B}">
      <dgm:prSet/>
      <dgm:spPr/>
      <dgm:t>
        <a:bodyPr/>
        <a:lstStyle/>
        <a:p>
          <a:endParaRPr lang="en-GB"/>
        </a:p>
      </dgm:t>
    </dgm:pt>
    <dgm:pt modelId="{24EDC0C8-8358-43B0-8B2C-C9B303533EBA}" type="pres">
      <dgm:prSet presAssocID="{CF07DB6A-C608-4C3C-9B04-382198CA7ADB}" presName="theList" presStyleCnt="0">
        <dgm:presLayoutVars>
          <dgm:dir/>
          <dgm:animLvl val="lvl"/>
          <dgm:resizeHandles val="exact"/>
        </dgm:presLayoutVars>
      </dgm:prSet>
      <dgm:spPr/>
    </dgm:pt>
    <dgm:pt modelId="{EF35C599-4532-4427-8145-87B67E426EEB}" type="pres">
      <dgm:prSet presAssocID="{2CCF850E-7F6F-479D-976E-D5856E9A118C}" presName="compNode" presStyleCnt="0"/>
      <dgm:spPr/>
    </dgm:pt>
    <dgm:pt modelId="{D16F0121-F7C7-4E33-8AF6-DD2E0C60DFC6}" type="pres">
      <dgm:prSet presAssocID="{2CCF850E-7F6F-479D-976E-D5856E9A118C}" presName="aNode" presStyleLbl="bgShp" presStyleIdx="0" presStyleCnt="1" custLinFactNeighborX="427" custLinFactNeighborY="-15233"/>
      <dgm:spPr/>
    </dgm:pt>
    <dgm:pt modelId="{A31707DF-95EA-4DA1-ACCE-E5A7A182571A}" type="pres">
      <dgm:prSet presAssocID="{2CCF850E-7F6F-479D-976E-D5856E9A118C}" presName="textNode" presStyleLbl="bgShp" presStyleIdx="0" presStyleCnt="1"/>
      <dgm:spPr/>
    </dgm:pt>
    <dgm:pt modelId="{FBEDCB18-D5F0-4948-B8FB-546840D95145}" type="pres">
      <dgm:prSet presAssocID="{2CCF850E-7F6F-479D-976E-D5856E9A118C}" presName="compChildNode" presStyleCnt="0"/>
      <dgm:spPr/>
    </dgm:pt>
    <dgm:pt modelId="{A9D1308E-4E14-4799-99F1-6BC5B24FB82A}" type="pres">
      <dgm:prSet presAssocID="{2CCF850E-7F6F-479D-976E-D5856E9A118C}" presName="theInnerList" presStyleCnt="0"/>
      <dgm:spPr/>
    </dgm:pt>
    <dgm:pt modelId="{912AA587-EA21-45F5-B6FC-66503F23D4CF}" type="pres">
      <dgm:prSet presAssocID="{E6A00FF8-5238-45C1-A0F9-DF4C2D16AA73}" presName="childNode" presStyleLbl="node1" presStyleIdx="0" presStyleCnt="3" custScaleX="111823">
        <dgm:presLayoutVars>
          <dgm:bulletEnabled val="1"/>
        </dgm:presLayoutVars>
      </dgm:prSet>
      <dgm:spPr/>
    </dgm:pt>
    <dgm:pt modelId="{4D5D5981-4C0A-4097-9075-AB3604BFCA79}" type="pres">
      <dgm:prSet presAssocID="{E6A00FF8-5238-45C1-A0F9-DF4C2D16AA73}" presName="aSpace2" presStyleCnt="0"/>
      <dgm:spPr/>
    </dgm:pt>
    <dgm:pt modelId="{48773FD0-1AA8-4986-8DCA-1DCE0DAD21D4}" type="pres">
      <dgm:prSet presAssocID="{03496E07-2301-407C-8EA4-20D1505E257F}" presName="childNode" presStyleLbl="node1" presStyleIdx="1" presStyleCnt="3" custScaleX="111823">
        <dgm:presLayoutVars>
          <dgm:bulletEnabled val="1"/>
        </dgm:presLayoutVars>
      </dgm:prSet>
      <dgm:spPr/>
    </dgm:pt>
    <dgm:pt modelId="{DB27D65B-B1EF-44E7-9F01-08932294AC5D}" type="pres">
      <dgm:prSet presAssocID="{03496E07-2301-407C-8EA4-20D1505E257F}" presName="aSpace2" presStyleCnt="0"/>
      <dgm:spPr/>
    </dgm:pt>
    <dgm:pt modelId="{AC3CDFD6-2287-4A83-8066-34FFD3F6EDC8}" type="pres">
      <dgm:prSet presAssocID="{2F2BD70A-BD0A-4B98-A72D-2C5546732161}" presName="childNode" presStyleLbl="node1" presStyleIdx="2" presStyleCnt="3" custScaleX="111823">
        <dgm:presLayoutVars>
          <dgm:bulletEnabled val="1"/>
        </dgm:presLayoutVars>
      </dgm:prSet>
      <dgm:spPr/>
    </dgm:pt>
  </dgm:ptLst>
  <dgm:cxnLst>
    <dgm:cxn modelId="{E0A0D330-11CF-4589-BFAB-C815210A2E36}" type="presOf" srcId="{E6A00FF8-5238-45C1-A0F9-DF4C2D16AA73}" destId="{912AA587-EA21-45F5-B6FC-66503F23D4CF}" srcOrd="0" destOrd="0" presId="urn:microsoft.com/office/officeart/2005/8/layout/lProcess2"/>
    <dgm:cxn modelId="{EF6A8F38-11D4-40C7-BD4B-68BA8D5B634B}" srcId="{2CCF850E-7F6F-479D-976E-D5856E9A118C}" destId="{2F2BD70A-BD0A-4B98-A72D-2C5546732161}" srcOrd="2" destOrd="0" parTransId="{85B7E91A-EE99-4F17-85A3-DC3F3BCB3332}" sibTransId="{209AD378-E477-4A52-91B2-04DA4FE4C526}"/>
    <dgm:cxn modelId="{0EE30842-09FD-4AC1-8F8F-3B59B1969A13}" type="presOf" srcId="{CF07DB6A-C608-4C3C-9B04-382198CA7ADB}" destId="{24EDC0C8-8358-43B0-8B2C-C9B303533EBA}" srcOrd="0" destOrd="0" presId="urn:microsoft.com/office/officeart/2005/8/layout/lProcess2"/>
    <dgm:cxn modelId="{29161167-B48A-485E-AAEE-AEB709982729}" srcId="{CF07DB6A-C608-4C3C-9B04-382198CA7ADB}" destId="{2CCF850E-7F6F-479D-976E-D5856E9A118C}" srcOrd="0" destOrd="0" parTransId="{3B4F0EB0-A086-488D-8403-D1C4034F43DA}" sibTransId="{259B5B5A-93B8-439A-8A83-A342B5165903}"/>
    <dgm:cxn modelId="{07508248-6745-4BD8-A949-72219603FC4A}" srcId="{2CCF850E-7F6F-479D-976E-D5856E9A118C}" destId="{03496E07-2301-407C-8EA4-20D1505E257F}" srcOrd="1" destOrd="0" parTransId="{69DD31C0-2597-4D5E-B716-82EBEBE6AA0F}" sibTransId="{3629C9B1-5C83-49EC-888A-0B427C1FA34E}"/>
    <dgm:cxn modelId="{111ECE49-8494-483D-AE7F-463405D4C741}" srcId="{2CCF850E-7F6F-479D-976E-D5856E9A118C}" destId="{E6A00FF8-5238-45C1-A0F9-DF4C2D16AA73}" srcOrd="0" destOrd="0" parTransId="{E7C8CEF2-5626-4BFB-A4BB-C097C02F4BF1}" sibTransId="{5D2AEEF3-CA1E-4ECA-B97D-0F07FED065B6}"/>
    <dgm:cxn modelId="{D80BEE79-90B2-4368-8D4C-5EC1E6E7F754}" type="presOf" srcId="{2CCF850E-7F6F-479D-976E-D5856E9A118C}" destId="{D16F0121-F7C7-4E33-8AF6-DD2E0C60DFC6}" srcOrd="0" destOrd="0" presId="urn:microsoft.com/office/officeart/2005/8/layout/lProcess2"/>
    <dgm:cxn modelId="{EBAF5CB3-44C3-48C7-B063-94842BBB8352}" type="presOf" srcId="{2CCF850E-7F6F-479D-976E-D5856E9A118C}" destId="{A31707DF-95EA-4DA1-ACCE-E5A7A182571A}" srcOrd="1" destOrd="0" presId="urn:microsoft.com/office/officeart/2005/8/layout/lProcess2"/>
    <dgm:cxn modelId="{5B2071C3-57EC-4C0E-9B47-E76A9910D2E2}" type="presOf" srcId="{2F2BD70A-BD0A-4B98-A72D-2C5546732161}" destId="{AC3CDFD6-2287-4A83-8066-34FFD3F6EDC8}" srcOrd="0" destOrd="0" presId="urn:microsoft.com/office/officeart/2005/8/layout/lProcess2"/>
    <dgm:cxn modelId="{09987CF6-8341-4C3B-9EAE-0C031F607D40}" type="presOf" srcId="{03496E07-2301-407C-8EA4-20D1505E257F}" destId="{48773FD0-1AA8-4986-8DCA-1DCE0DAD21D4}" srcOrd="0" destOrd="0" presId="urn:microsoft.com/office/officeart/2005/8/layout/lProcess2"/>
    <dgm:cxn modelId="{64733C5B-B786-4F15-9D32-24D28D0B671B}" type="presParOf" srcId="{24EDC0C8-8358-43B0-8B2C-C9B303533EBA}" destId="{EF35C599-4532-4427-8145-87B67E426EEB}" srcOrd="0" destOrd="0" presId="urn:microsoft.com/office/officeart/2005/8/layout/lProcess2"/>
    <dgm:cxn modelId="{2258FC0D-9E0F-48D8-87C8-C970934E1546}" type="presParOf" srcId="{EF35C599-4532-4427-8145-87B67E426EEB}" destId="{D16F0121-F7C7-4E33-8AF6-DD2E0C60DFC6}" srcOrd="0" destOrd="0" presId="urn:microsoft.com/office/officeart/2005/8/layout/lProcess2"/>
    <dgm:cxn modelId="{24F2B850-610A-410C-9050-AA871AE7CA81}" type="presParOf" srcId="{EF35C599-4532-4427-8145-87B67E426EEB}" destId="{A31707DF-95EA-4DA1-ACCE-E5A7A182571A}" srcOrd="1" destOrd="0" presId="urn:microsoft.com/office/officeart/2005/8/layout/lProcess2"/>
    <dgm:cxn modelId="{3495A7E3-8409-489E-9A86-573F38B10451}" type="presParOf" srcId="{EF35C599-4532-4427-8145-87B67E426EEB}" destId="{FBEDCB18-D5F0-4948-B8FB-546840D95145}" srcOrd="2" destOrd="0" presId="urn:microsoft.com/office/officeart/2005/8/layout/lProcess2"/>
    <dgm:cxn modelId="{3BA2ACFF-2CAE-4185-AFDA-CADA316D5E79}" type="presParOf" srcId="{FBEDCB18-D5F0-4948-B8FB-546840D95145}" destId="{A9D1308E-4E14-4799-99F1-6BC5B24FB82A}" srcOrd="0" destOrd="0" presId="urn:microsoft.com/office/officeart/2005/8/layout/lProcess2"/>
    <dgm:cxn modelId="{987FDB03-9276-434F-9192-1E1E438A10AB}" type="presParOf" srcId="{A9D1308E-4E14-4799-99F1-6BC5B24FB82A}" destId="{912AA587-EA21-45F5-B6FC-66503F23D4CF}" srcOrd="0" destOrd="0" presId="urn:microsoft.com/office/officeart/2005/8/layout/lProcess2"/>
    <dgm:cxn modelId="{726D4C55-E669-4724-9626-302B5D986D32}" type="presParOf" srcId="{A9D1308E-4E14-4799-99F1-6BC5B24FB82A}" destId="{4D5D5981-4C0A-4097-9075-AB3604BFCA79}" srcOrd="1" destOrd="0" presId="urn:microsoft.com/office/officeart/2005/8/layout/lProcess2"/>
    <dgm:cxn modelId="{F0B69182-C0CC-4E6B-B568-AD9A00759029}" type="presParOf" srcId="{A9D1308E-4E14-4799-99F1-6BC5B24FB82A}" destId="{48773FD0-1AA8-4986-8DCA-1DCE0DAD21D4}" srcOrd="2" destOrd="0" presId="urn:microsoft.com/office/officeart/2005/8/layout/lProcess2"/>
    <dgm:cxn modelId="{0BF7863D-FDCE-42AB-BC5E-ADEFF60607FF}" type="presParOf" srcId="{A9D1308E-4E14-4799-99F1-6BC5B24FB82A}" destId="{DB27D65B-B1EF-44E7-9F01-08932294AC5D}" srcOrd="3" destOrd="0" presId="urn:microsoft.com/office/officeart/2005/8/layout/lProcess2"/>
    <dgm:cxn modelId="{B090DE05-9D32-497F-9FF8-CEEA0E62E3BF}" type="presParOf" srcId="{A9D1308E-4E14-4799-99F1-6BC5B24FB82A}" destId="{AC3CDFD6-2287-4A83-8066-34FFD3F6EDC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65B286-523E-4D6A-B9E4-8920EBC006D0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F94A30D-11C6-40D1-81BD-5B53BCEDAD0C}">
      <dgm:prSet phldrT="[Text]" custT="1"/>
      <dgm:spPr/>
      <dgm:t>
        <a:bodyPr/>
        <a:lstStyle/>
        <a:p>
          <a:r>
            <a:rPr lang="en-US" sz="6000" b="1" dirty="0"/>
            <a:t>Cost of Capital</a:t>
          </a:r>
        </a:p>
        <a:p>
          <a:r>
            <a:rPr lang="en-US" sz="5400" dirty="0"/>
            <a:t>The minimum required return on a new investment</a:t>
          </a:r>
          <a:endParaRPr lang="en-GB" sz="6300" dirty="0"/>
        </a:p>
      </dgm:t>
    </dgm:pt>
    <dgm:pt modelId="{E1FE005E-1C72-4463-8138-176C3014B44D}" type="parTrans" cxnId="{B56E2120-2F43-415F-9312-130F39CF5655}">
      <dgm:prSet/>
      <dgm:spPr/>
      <dgm:t>
        <a:bodyPr/>
        <a:lstStyle/>
        <a:p>
          <a:endParaRPr lang="en-GB"/>
        </a:p>
      </dgm:t>
    </dgm:pt>
    <dgm:pt modelId="{D772A2ED-89ED-4E9E-B679-5161C326DE32}" type="sibTrans" cxnId="{B56E2120-2F43-415F-9312-130F39CF5655}">
      <dgm:prSet/>
      <dgm:spPr/>
      <dgm:t>
        <a:bodyPr/>
        <a:lstStyle/>
        <a:p>
          <a:endParaRPr lang="en-GB"/>
        </a:p>
      </dgm:t>
    </dgm:pt>
    <dgm:pt modelId="{861ED72B-CA92-4B8C-8127-773129E3C3AC}" type="pres">
      <dgm:prSet presAssocID="{6665B286-523E-4D6A-B9E4-8920EBC006D0}" presName="diagram" presStyleCnt="0">
        <dgm:presLayoutVars>
          <dgm:dir/>
          <dgm:resizeHandles val="exact"/>
        </dgm:presLayoutVars>
      </dgm:prSet>
      <dgm:spPr/>
    </dgm:pt>
    <dgm:pt modelId="{9E7932C0-C43E-4D31-BF00-8764A32970DA}" type="pres">
      <dgm:prSet presAssocID="{EF94A30D-11C6-40D1-81BD-5B53BCEDAD0C}" presName="node" presStyleLbl="node1" presStyleIdx="0" presStyleCnt="1" custLinFactNeighborX="13291" custLinFactNeighborY="561">
        <dgm:presLayoutVars>
          <dgm:bulletEnabled val="1"/>
        </dgm:presLayoutVars>
      </dgm:prSet>
      <dgm:spPr/>
    </dgm:pt>
  </dgm:ptLst>
  <dgm:cxnLst>
    <dgm:cxn modelId="{53EE051B-F1C5-4B0B-B692-85C717C31A14}" type="presOf" srcId="{6665B286-523E-4D6A-B9E4-8920EBC006D0}" destId="{861ED72B-CA92-4B8C-8127-773129E3C3AC}" srcOrd="0" destOrd="0" presId="urn:microsoft.com/office/officeart/2005/8/layout/default"/>
    <dgm:cxn modelId="{B56E2120-2F43-415F-9312-130F39CF5655}" srcId="{6665B286-523E-4D6A-B9E4-8920EBC006D0}" destId="{EF94A30D-11C6-40D1-81BD-5B53BCEDAD0C}" srcOrd="0" destOrd="0" parTransId="{E1FE005E-1C72-4463-8138-176C3014B44D}" sibTransId="{D772A2ED-89ED-4E9E-B679-5161C326DE32}"/>
    <dgm:cxn modelId="{7C0FE0B9-5753-4993-BB84-77DE4D3C0B9D}" type="presOf" srcId="{EF94A30D-11C6-40D1-81BD-5B53BCEDAD0C}" destId="{9E7932C0-C43E-4D31-BF00-8764A32970DA}" srcOrd="0" destOrd="0" presId="urn:microsoft.com/office/officeart/2005/8/layout/default"/>
    <dgm:cxn modelId="{6D7D6C3D-4387-4427-9E88-D347B3AA625D}" type="presParOf" srcId="{861ED72B-CA92-4B8C-8127-773129E3C3AC}" destId="{9E7932C0-C43E-4D31-BF00-8764A32970DA}" srcOrd="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2C09968-B0AB-6345-905A-5DA31EA361A3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0A7AAB6-7427-1B44-BFA1-F12886902B88}">
      <dgm:prSet phldrT="[Text]"/>
      <dgm:spPr/>
      <dgm:t>
        <a:bodyPr/>
        <a:lstStyle/>
        <a:p>
          <a:r>
            <a:rPr lang="en-GB" dirty="0"/>
            <a:t>How do we calculate the expected return on a security and the variance of this expected return?</a:t>
          </a:r>
        </a:p>
      </dgm:t>
    </dgm:pt>
    <dgm:pt modelId="{CE5038E2-B31D-4F4B-AF0E-C8980593BF7C}" type="parTrans" cxnId="{5ED1FFD8-45A0-0648-8A36-AD068F09B6BB}">
      <dgm:prSet/>
      <dgm:spPr/>
      <dgm:t>
        <a:bodyPr/>
        <a:lstStyle/>
        <a:p>
          <a:endParaRPr lang="en-GB"/>
        </a:p>
      </dgm:t>
    </dgm:pt>
    <dgm:pt modelId="{188651E6-455F-9048-8441-D08A112B928A}" type="sibTrans" cxnId="{5ED1FFD8-45A0-0648-8A36-AD068F09B6BB}">
      <dgm:prSet/>
      <dgm:spPr/>
      <dgm:t>
        <a:bodyPr/>
        <a:lstStyle/>
        <a:p>
          <a:endParaRPr lang="en-GB"/>
        </a:p>
      </dgm:t>
    </dgm:pt>
    <dgm:pt modelId="{8E075953-0D81-7348-94D8-79911D7EE19A}">
      <dgm:prSet phldrT="[Text]"/>
      <dgm:spPr/>
      <dgm:t>
        <a:bodyPr/>
        <a:lstStyle/>
        <a:p>
          <a:r>
            <a:rPr lang="en-GB" dirty="0"/>
            <a:t>What is the principle of diversification?  Why is some risk diversifiable and some risk not? </a:t>
          </a:r>
        </a:p>
      </dgm:t>
    </dgm:pt>
    <dgm:pt modelId="{B6FEB7DB-1E37-FB4E-82CE-5D9981E0BDCF}" type="parTrans" cxnId="{CCC33C59-318F-0945-B8E0-D427D4728F61}">
      <dgm:prSet/>
      <dgm:spPr/>
      <dgm:t>
        <a:bodyPr/>
        <a:lstStyle/>
        <a:p>
          <a:endParaRPr lang="en-GB"/>
        </a:p>
      </dgm:t>
    </dgm:pt>
    <dgm:pt modelId="{1BC08975-9BC1-E641-8399-3DBE8DA578E0}" type="sibTrans" cxnId="{CCC33C59-318F-0945-B8E0-D427D4728F61}">
      <dgm:prSet/>
      <dgm:spPr/>
      <dgm:t>
        <a:bodyPr/>
        <a:lstStyle/>
        <a:p>
          <a:endParaRPr lang="en-GB"/>
        </a:p>
      </dgm:t>
    </dgm:pt>
    <dgm:pt modelId="{7F143D6A-21F7-3A48-B3A3-8F5DEA592759}">
      <dgm:prSet phldrT="[Text]"/>
      <dgm:spPr/>
      <dgm:t>
        <a:bodyPr/>
        <a:lstStyle/>
        <a:p>
          <a:r>
            <a:rPr lang="en-GB" dirty="0"/>
            <a:t>What is the fundamental relationship between risk and return in a well-functioning market?</a:t>
          </a:r>
        </a:p>
      </dgm:t>
    </dgm:pt>
    <dgm:pt modelId="{51BA470E-7BAD-9C4D-A886-EC0908FFFF72}" type="parTrans" cxnId="{23FC0404-C9E2-F144-9309-D031F00A9FA6}">
      <dgm:prSet/>
      <dgm:spPr/>
      <dgm:t>
        <a:bodyPr/>
        <a:lstStyle/>
        <a:p>
          <a:endParaRPr lang="en-GB"/>
        </a:p>
      </dgm:t>
    </dgm:pt>
    <dgm:pt modelId="{FB261109-C7C8-7842-832A-63CD837E7DC6}" type="sibTrans" cxnId="{23FC0404-C9E2-F144-9309-D031F00A9FA6}">
      <dgm:prSet/>
      <dgm:spPr/>
      <dgm:t>
        <a:bodyPr/>
        <a:lstStyle/>
        <a:p>
          <a:endParaRPr lang="en-GB"/>
        </a:p>
      </dgm:t>
    </dgm:pt>
    <dgm:pt modelId="{ECFE4411-488A-0546-99A0-2C94AE65656C}" type="pres">
      <dgm:prSet presAssocID="{82C09968-B0AB-6345-905A-5DA31EA361A3}" presName="diagram" presStyleCnt="0">
        <dgm:presLayoutVars>
          <dgm:dir/>
          <dgm:resizeHandles val="exact"/>
        </dgm:presLayoutVars>
      </dgm:prSet>
      <dgm:spPr/>
    </dgm:pt>
    <dgm:pt modelId="{8EEFFF5B-55D8-2845-AF25-9B9831A665DB}" type="pres">
      <dgm:prSet presAssocID="{40A7AAB6-7427-1B44-BFA1-F12886902B88}" presName="node" presStyleLbl="node1" presStyleIdx="0" presStyleCnt="3">
        <dgm:presLayoutVars>
          <dgm:bulletEnabled val="1"/>
        </dgm:presLayoutVars>
      </dgm:prSet>
      <dgm:spPr/>
    </dgm:pt>
    <dgm:pt modelId="{F4BFB01B-8F30-4444-AE9C-3805D2B2C690}" type="pres">
      <dgm:prSet presAssocID="{188651E6-455F-9048-8441-D08A112B928A}" presName="sibTrans" presStyleCnt="0"/>
      <dgm:spPr/>
    </dgm:pt>
    <dgm:pt modelId="{F81D17EB-B3C5-BF4E-9736-A949F4780696}" type="pres">
      <dgm:prSet presAssocID="{8E075953-0D81-7348-94D8-79911D7EE19A}" presName="node" presStyleLbl="node1" presStyleIdx="1" presStyleCnt="3">
        <dgm:presLayoutVars>
          <dgm:bulletEnabled val="1"/>
        </dgm:presLayoutVars>
      </dgm:prSet>
      <dgm:spPr/>
    </dgm:pt>
    <dgm:pt modelId="{2F70D23A-B98F-E543-A6E2-C2EEC1748BFF}" type="pres">
      <dgm:prSet presAssocID="{1BC08975-9BC1-E641-8399-3DBE8DA578E0}" presName="sibTrans" presStyleCnt="0"/>
      <dgm:spPr/>
    </dgm:pt>
    <dgm:pt modelId="{B931C8F7-E3D5-6841-B3AB-2DECAEE29E51}" type="pres">
      <dgm:prSet presAssocID="{7F143D6A-21F7-3A48-B3A3-8F5DEA592759}" presName="node" presStyleLbl="node1" presStyleIdx="2" presStyleCnt="3">
        <dgm:presLayoutVars>
          <dgm:bulletEnabled val="1"/>
        </dgm:presLayoutVars>
      </dgm:prSet>
      <dgm:spPr/>
    </dgm:pt>
  </dgm:ptLst>
  <dgm:cxnLst>
    <dgm:cxn modelId="{23FC0404-C9E2-F144-9309-D031F00A9FA6}" srcId="{82C09968-B0AB-6345-905A-5DA31EA361A3}" destId="{7F143D6A-21F7-3A48-B3A3-8F5DEA592759}" srcOrd="2" destOrd="0" parTransId="{51BA470E-7BAD-9C4D-A886-EC0908FFFF72}" sibTransId="{FB261109-C7C8-7842-832A-63CD837E7DC6}"/>
    <dgm:cxn modelId="{F1A5626E-8AA6-1A43-9B21-8641F37738E0}" type="presOf" srcId="{40A7AAB6-7427-1B44-BFA1-F12886902B88}" destId="{8EEFFF5B-55D8-2845-AF25-9B9831A665DB}" srcOrd="0" destOrd="0" presId="urn:microsoft.com/office/officeart/2005/8/layout/default"/>
    <dgm:cxn modelId="{C9E10C51-B624-364C-AF0A-460D4C3EDF19}" type="presOf" srcId="{82C09968-B0AB-6345-905A-5DA31EA361A3}" destId="{ECFE4411-488A-0546-99A0-2C94AE65656C}" srcOrd="0" destOrd="0" presId="urn:microsoft.com/office/officeart/2005/8/layout/default"/>
    <dgm:cxn modelId="{CCC33C59-318F-0945-B8E0-D427D4728F61}" srcId="{82C09968-B0AB-6345-905A-5DA31EA361A3}" destId="{8E075953-0D81-7348-94D8-79911D7EE19A}" srcOrd="1" destOrd="0" parTransId="{B6FEB7DB-1E37-FB4E-82CE-5D9981E0BDCF}" sibTransId="{1BC08975-9BC1-E641-8399-3DBE8DA578E0}"/>
    <dgm:cxn modelId="{07B615BD-1B7F-3A48-9DF2-451A0C0A3F5F}" type="presOf" srcId="{8E075953-0D81-7348-94D8-79911D7EE19A}" destId="{F81D17EB-B3C5-BF4E-9736-A949F4780696}" srcOrd="0" destOrd="0" presId="urn:microsoft.com/office/officeart/2005/8/layout/default"/>
    <dgm:cxn modelId="{3D7CD8C1-EA08-6448-A3A9-D6045685CA73}" type="presOf" srcId="{7F143D6A-21F7-3A48-B3A3-8F5DEA592759}" destId="{B931C8F7-E3D5-6841-B3AB-2DECAEE29E51}" srcOrd="0" destOrd="0" presId="urn:microsoft.com/office/officeart/2005/8/layout/default"/>
    <dgm:cxn modelId="{5ED1FFD8-45A0-0648-8A36-AD068F09B6BB}" srcId="{82C09968-B0AB-6345-905A-5DA31EA361A3}" destId="{40A7AAB6-7427-1B44-BFA1-F12886902B88}" srcOrd="0" destOrd="0" parTransId="{CE5038E2-B31D-4F4B-AF0E-C8980593BF7C}" sibTransId="{188651E6-455F-9048-8441-D08A112B928A}"/>
    <dgm:cxn modelId="{1C9B9C95-B4EF-7540-B87E-0AA3E3557903}" type="presParOf" srcId="{ECFE4411-488A-0546-99A0-2C94AE65656C}" destId="{8EEFFF5B-55D8-2845-AF25-9B9831A665DB}" srcOrd="0" destOrd="0" presId="urn:microsoft.com/office/officeart/2005/8/layout/default"/>
    <dgm:cxn modelId="{70E7E70A-E10D-D747-AF56-0703FDF00F9E}" type="presParOf" srcId="{ECFE4411-488A-0546-99A0-2C94AE65656C}" destId="{F4BFB01B-8F30-4444-AE9C-3805D2B2C690}" srcOrd="1" destOrd="0" presId="urn:microsoft.com/office/officeart/2005/8/layout/default"/>
    <dgm:cxn modelId="{3256E50B-678F-CF4D-B791-C2415D1DBD28}" type="presParOf" srcId="{ECFE4411-488A-0546-99A0-2C94AE65656C}" destId="{F81D17EB-B3C5-BF4E-9736-A949F4780696}" srcOrd="2" destOrd="0" presId="urn:microsoft.com/office/officeart/2005/8/layout/default"/>
    <dgm:cxn modelId="{53238767-F34D-2049-A8B1-0519D326A5CE}" type="presParOf" srcId="{ECFE4411-488A-0546-99A0-2C94AE65656C}" destId="{2F70D23A-B98F-E543-A6E2-C2EEC1748BFF}" srcOrd="3" destOrd="0" presId="urn:microsoft.com/office/officeart/2005/8/layout/default"/>
    <dgm:cxn modelId="{A97C4CC6-978E-5A4F-A0C2-B0183D7B58E8}" type="presParOf" srcId="{ECFE4411-488A-0546-99A0-2C94AE65656C}" destId="{B931C8F7-E3D5-6841-B3AB-2DECAEE29E5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FDBC2-C7C6-4B98-BCE3-36000937481E}">
      <dsp:nvSpPr>
        <dsp:cNvPr id="0" name=""/>
        <dsp:cNvSpPr/>
      </dsp:nvSpPr>
      <dsp:spPr>
        <a:xfrm>
          <a:off x="0" y="246209"/>
          <a:ext cx="841146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32E55-FD84-423A-926F-07D191EFFCEC}">
      <dsp:nvSpPr>
        <dsp:cNvPr id="0" name=""/>
        <dsp:cNvSpPr/>
      </dsp:nvSpPr>
      <dsp:spPr>
        <a:xfrm>
          <a:off x="420573" y="39569"/>
          <a:ext cx="6558671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53" tIns="0" rIns="2225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Expected Returns and Variances</a:t>
          </a:r>
        </a:p>
      </dsp:txBody>
      <dsp:txXfrm>
        <a:off x="440748" y="59744"/>
        <a:ext cx="6518321" cy="372930"/>
      </dsp:txXfrm>
    </dsp:sp>
    <dsp:sp modelId="{C2E60D6E-CF53-4298-A129-2F183F60A123}">
      <dsp:nvSpPr>
        <dsp:cNvPr id="0" name=""/>
        <dsp:cNvSpPr/>
      </dsp:nvSpPr>
      <dsp:spPr>
        <a:xfrm>
          <a:off x="0" y="881250"/>
          <a:ext cx="841146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9BB5E-2200-4AE7-96F5-046BF6F2886E}">
      <dsp:nvSpPr>
        <dsp:cNvPr id="0" name=""/>
        <dsp:cNvSpPr/>
      </dsp:nvSpPr>
      <dsp:spPr>
        <a:xfrm>
          <a:off x="420573" y="674609"/>
          <a:ext cx="6558671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53" tIns="0" rIns="2225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Portfolios</a:t>
          </a:r>
        </a:p>
      </dsp:txBody>
      <dsp:txXfrm>
        <a:off x="440748" y="694784"/>
        <a:ext cx="6518321" cy="372930"/>
      </dsp:txXfrm>
    </dsp:sp>
    <dsp:sp modelId="{882D4E61-1926-4749-BFCE-4EB9D1BB5845}">
      <dsp:nvSpPr>
        <dsp:cNvPr id="0" name=""/>
        <dsp:cNvSpPr/>
      </dsp:nvSpPr>
      <dsp:spPr>
        <a:xfrm>
          <a:off x="0" y="1516290"/>
          <a:ext cx="841146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413AE-65D6-462E-8A7A-82532436B092}">
      <dsp:nvSpPr>
        <dsp:cNvPr id="0" name=""/>
        <dsp:cNvSpPr/>
      </dsp:nvSpPr>
      <dsp:spPr>
        <a:xfrm>
          <a:off x="420573" y="1309650"/>
          <a:ext cx="6558671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53" tIns="0" rIns="2225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Announcements, Surprises and Expected Returns</a:t>
          </a:r>
        </a:p>
      </dsp:txBody>
      <dsp:txXfrm>
        <a:off x="440748" y="1329825"/>
        <a:ext cx="6518321" cy="372930"/>
      </dsp:txXfrm>
    </dsp:sp>
    <dsp:sp modelId="{0A21B1D6-86AC-4EDA-A723-831CE2439881}">
      <dsp:nvSpPr>
        <dsp:cNvPr id="0" name=""/>
        <dsp:cNvSpPr/>
      </dsp:nvSpPr>
      <dsp:spPr>
        <a:xfrm>
          <a:off x="0" y="2151330"/>
          <a:ext cx="841146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27B8F-10DF-4AB2-B89C-77E58DBD7B7B}">
      <dsp:nvSpPr>
        <dsp:cNvPr id="0" name=""/>
        <dsp:cNvSpPr/>
      </dsp:nvSpPr>
      <dsp:spPr>
        <a:xfrm>
          <a:off x="420573" y="1944690"/>
          <a:ext cx="655543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53" tIns="0" rIns="2225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Risk: Systematic and Unsystematic </a:t>
          </a:r>
        </a:p>
      </dsp:txBody>
      <dsp:txXfrm>
        <a:off x="440748" y="1964865"/>
        <a:ext cx="6515083" cy="372930"/>
      </dsp:txXfrm>
    </dsp:sp>
    <dsp:sp modelId="{441BF52D-2B12-453B-A8EC-DE30D0D96A6D}">
      <dsp:nvSpPr>
        <dsp:cNvPr id="0" name=""/>
        <dsp:cNvSpPr/>
      </dsp:nvSpPr>
      <dsp:spPr>
        <a:xfrm>
          <a:off x="0" y="2786370"/>
          <a:ext cx="841146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92F6A-89E1-4482-BB21-DCCF883B69D7}">
      <dsp:nvSpPr>
        <dsp:cNvPr id="0" name=""/>
        <dsp:cNvSpPr/>
      </dsp:nvSpPr>
      <dsp:spPr>
        <a:xfrm>
          <a:off x="420573" y="2579730"/>
          <a:ext cx="655543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53" tIns="0" rIns="2225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Diversification and Portfolio Risk</a:t>
          </a:r>
        </a:p>
      </dsp:txBody>
      <dsp:txXfrm>
        <a:off x="440748" y="2599905"/>
        <a:ext cx="6515083" cy="372930"/>
      </dsp:txXfrm>
    </dsp:sp>
    <dsp:sp modelId="{6C86A983-D1F9-43EE-AAD7-87849F585A3E}">
      <dsp:nvSpPr>
        <dsp:cNvPr id="0" name=""/>
        <dsp:cNvSpPr/>
      </dsp:nvSpPr>
      <dsp:spPr>
        <a:xfrm>
          <a:off x="0" y="3421410"/>
          <a:ext cx="841146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28C3A-8F69-4AE2-9BF2-50A876490C35}">
      <dsp:nvSpPr>
        <dsp:cNvPr id="0" name=""/>
        <dsp:cNvSpPr/>
      </dsp:nvSpPr>
      <dsp:spPr>
        <a:xfrm>
          <a:off x="420573" y="3214770"/>
          <a:ext cx="655543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53" tIns="0" rIns="2225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latin typeface="+mj-lt"/>
            </a:rPr>
            <a:t>Systematic Risk and Beta</a:t>
          </a:r>
        </a:p>
      </dsp:txBody>
      <dsp:txXfrm>
        <a:off x="440748" y="3234945"/>
        <a:ext cx="6515083" cy="372930"/>
      </dsp:txXfrm>
    </dsp:sp>
    <dsp:sp modelId="{685EFB43-DB8A-432A-81BE-9F5FEF7E0082}">
      <dsp:nvSpPr>
        <dsp:cNvPr id="0" name=""/>
        <dsp:cNvSpPr/>
      </dsp:nvSpPr>
      <dsp:spPr>
        <a:xfrm>
          <a:off x="0" y="4056450"/>
          <a:ext cx="841146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6E046-360C-4DB2-A516-E8357AC20F56}">
      <dsp:nvSpPr>
        <dsp:cNvPr id="0" name=""/>
        <dsp:cNvSpPr/>
      </dsp:nvSpPr>
      <dsp:spPr>
        <a:xfrm>
          <a:off x="420573" y="3849810"/>
          <a:ext cx="655543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53" tIns="0" rIns="2225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+mj-lt"/>
            </a:rPr>
            <a:t>The Security Market Line</a:t>
          </a:r>
        </a:p>
      </dsp:txBody>
      <dsp:txXfrm>
        <a:off x="440748" y="3869985"/>
        <a:ext cx="6515083" cy="372930"/>
      </dsp:txXfrm>
    </dsp:sp>
    <dsp:sp modelId="{8A11DCFB-CFD7-4364-B657-D3E018888C7D}">
      <dsp:nvSpPr>
        <dsp:cNvPr id="0" name=""/>
        <dsp:cNvSpPr/>
      </dsp:nvSpPr>
      <dsp:spPr>
        <a:xfrm>
          <a:off x="0" y="4691490"/>
          <a:ext cx="841146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8D6F2-A88D-4E79-855F-46A2E9538BE7}">
      <dsp:nvSpPr>
        <dsp:cNvPr id="0" name=""/>
        <dsp:cNvSpPr/>
      </dsp:nvSpPr>
      <dsp:spPr>
        <a:xfrm>
          <a:off x="420573" y="4484850"/>
          <a:ext cx="655543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553" tIns="0" rIns="2225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+mj-lt"/>
            </a:rPr>
            <a:t>The SML and the Cost of Capital: A Preview</a:t>
          </a:r>
        </a:p>
      </dsp:txBody>
      <dsp:txXfrm>
        <a:off x="440748" y="4505025"/>
        <a:ext cx="6515083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BE33F-C930-446D-BAD5-771E18BE7303}">
      <dsp:nvSpPr>
        <dsp:cNvPr id="0" name=""/>
        <dsp:cNvSpPr/>
      </dsp:nvSpPr>
      <dsp:spPr>
        <a:xfrm>
          <a:off x="0" y="0"/>
          <a:ext cx="7239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1F65F-6B75-4097-BAFF-A99720F20D9F}">
      <dsp:nvSpPr>
        <dsp:cNvPr id="0" name=""/>
        <dsp:cNvSpPr/>
      </dsp:nvSpPr>
      <dsp:spPr>
        <a:xfrm>
          <a:off x="0" y="0"/>
          <a:ext cx="1447800" cy="486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Terms</a:t>
          </a:r>
        </a:p>
      </dsp:txBody>
      <dsp:txXfrm>
        <a:off x="0" y="0"/>
        <a:ext cx="1447800" cy="4863087"/>
      </dsp:txXfrm>
    </dsp:sp>
    <dsp:sp modelId="{F947A121-3144-4E0F-9F23-CD04DEC66D51}">
      <dsp:nvSpPr>
        <dsp:cNvPr id="0" name=""/>
        <dsp:cNvSpPr/>
      </dsp:nvSpPr>
      <dsp:spPr>
        <a:xfrm>
          <a:off x="1556385" y="113028"/>
          <a:ext cx="5682615" cy="226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Portfolio</a:t>
          </a:r>
          <a:endParaRPr lang="en-GB" sz="3200" kern="1200" dirty="0"/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 group of assets such as equities and bonds held by an investor.</a:t>
          </a:r>
          <a:endParaRPr lang="en-GB" sz="3200" kern="1200" dirty="0"/>
        </a:p>
      </dsp:txBody>
      <dsp:txXfrm>
        <a:off x="1556385" y="113028"/>
        <a:ext cx="5682615" cy="2260575"/>
      </dsp:txXfrm>
    </dsp:sp>
    <dsp:sp modelId="{2DAA4D4B-3712-4A92-9F91-5ED93B56E039}">
      <dsp:nvSpPr>
        <dsp:cNvPr id="0" name=""/>
        <dsp:cNvSpPr/>
      </dsp:nvSpPr>
      <dsp:spPr>
        <a:xfrm>
          <a:off x="1447800" y="2373604"/>
          <a:ext cx="579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85F42-C7E0-4835-805A-3E1D0B49BCED}">
      <dsp:nvSpPr>
        <dsp:cNvPr id="0" name=""/>
        <dsp:cNvSpPr/>
      </dsp:nvSpPr>
      <dsp:spPr>
        <a:xfrm>
          <a:off x="1556385" y="2486633"/>
          <a:ext cx="5682615" cy="226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Portfolio Weight</a:t>
          </a:r>
          <a:endParaRPr lang="en-GB" sz="3200" kern="1200" dirty="0"/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The percentage of a portfolio’s total value that is in a particular asset.</a:t>
          </a:r>
          <a:endParaRPr lang="en-GB" sz="3200" kern="1200" dirty="0"/>
        </a:p>
      </dsp:txBody>
      <dsp:txXfrm>
        <a:off x="1556385" y="2486633"/>
        <a:ext cx="5682615" cy="2260575"/>
      </dsp:txXfrm>
    </dsp:sp>
    <dsp:sp modelId="{BBEFA50D-92F5-4A8D-84AA-88AEE2C39619}">
      <dsp:nvSpPr>
        <dsp:cNvPr id="0" name=""/>
        <dsp:cNvSpPr/>
      </dsp:nvSpPr>
      <dsp:spPr>
        <a:xfrm>
          <a:off x="1447800" y="4747208"/>
          <a:ext cx="579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BE33F-C930-446D-BAD5-771E18BE7303}">
      <dsp:nvSpPr>
        <dsp:cNvPr id="0" name=""/>
        <dsp:cNvSpPr/>
      </dsp:nvSpPr>
      <dsp:spPr>
        <a:xfrm>
          <a:off x="0" y="0"/>
          <a:ext cx="7063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1F65F-6B75-4097-BAFF-A99720F20D9F}">
      <dsp:nvSpPr>
        <dsp:cNvPr id="0" name=""/>
        <dsp:cNvSpPr/>
      </dsp:nvSpPr>
      <dsp:spPr>
        <a:xfrm>
          <a:off x="0" y="0"/>
          <a:ext cx="1412780" cy="505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Terms</a:t>
          </a:r>
        </a:p>
      </dsp:txBody>
      <dsp:txXfrm>
        <a:off x="0" y="0"/>
        <a:ext cx="1412780" cy="5057640"/>
      </dsp:txXfrm>
    </dsp:sp>
    <dsp:sp modelId="{F947A121-3144-4E0F-9F23-CD04DEC66D51}">
      <dsp:nvSpPr>
        <dsp:cNvPr id="0" name=""/>
        <dsp:cNvSpPr/>
      </dsp:nvSpPr>
      <dsp:spPr>
        <a:xfrm>
          <a:off x="1518738" y="117550"/>
          <a:ext cx="5545163" cy="23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Systematic Risk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A risk that influences a large number of assets. Also, market risk.</a:t>
          </a:r>
        </a:p>
      </dsp:txBody>
      <dsp:txXfrm>
        <a:off x="1518738" y="117550"/>
        <a:ext cx="5545163" cy="2351012"/>
      </dsp:txXfrm>
    </dsp:sp>
    <dsp:sp modelId="{2DAA4D4B-3712-4A92-9F91-5ED93B56E039}">
      <dsp:nvSpPr>
        <dsp:cNvPr id="0" name=""/>
        <dsp:cNvSpPr/>
      </dsp:nvSpPr>
      <dsp:spPr>
        <a:xfrm>
          <a:off x="1412780" y="2468562"/>
          <a:ext cx="5651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85F42-C7E0-4835-805A-3E1D0B49BCED}">
      <dsp:nvSpPr>
        <dsp:cNvPr id="0" name=""/>
        <dsp:cNvSpPr/>
      </dsp:nvSpPr>
      <dsp:spPr>
        <a:xfrm>
          <a:off x="1518738" y="2586113"/>
          <a:ext cx="5545163" cy="23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Unsystematic Risk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A risk that affects at most a small number of assets. Also, unique or asset-specific risk.</a:t>
          </a:r>
        </a:p>
      </dsp:txBody>
      <dsp:txXfrm>
        <a:off x="1518738" y="2586113"/>
        <a:ext cx="5545163" cy="2351012"/>
      </dsp:txXfrm>
    </dsp:sp>
    <dsp:sp modelId="{BBEFA50D-92F5-4A8D-84AA-88AEE2C39619}">
      <dsp:nvSpPr>
        <dsp:cNvPr id="0" name=""/>
        <dsp:cNvSpPr/>
      </dsp:nvSpPr>
      <dsp:spPr>
        <a:xfrm>
          <a:off x="1412780" y="4937125"/>
          <a:ext cx="5651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BE33F-C930-446D-BAD5-771E18BE7303}">
      <dsp:nvSpPr>
        <dsp:cNvPr id="0" name=""/>
        <dsp:cNvSpPr/>
      </dsp:nvSpPr>
      <dsp:spPr>
        <a:xfrm>
          <a:off x="0" y="0"/>
          <a:ext cx="7138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1F65F-6B75-4097-BAFF-A99720F20D9F}">
      <dsp:nvSpPr>
        <dsp:cNvPr id="0" name=""/>
        <dsp:cNvSpPr/>
      </dsp:nvSpPr>
      <dsp:spPr>
        <a:xfrm>
          <a:off x="0" y="0"/>
          <a:ext cx="1427683" cy="4580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Terms</a:t>
          </a:r>
        </a:p>
      </dsp:txBody>
      <dsp:txXfrm>
        <a:off x="0" y="0"/>
        <a:ext cx="1427683" cy="4580985"/>
      </dsp:txXfrm>
    </dsp:sp>
    <dsp:sp modelId="{F947A121-3144-4E0F-9F23-CD04DEC66D51}">
      <dsp:nvSpPr>
        <dsp:cNvPr id="0" name=""/>
        <dsp:cNvSpPr/>
      </dsp:nvSpPr>
      <dsp:spPr>
        <a:xfrm>
          <a:off x="1534759" y="106472"/>
          <a:ext cx="5603656" cy="2129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The Systematic Risk Principle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/>
            <a:t>The expected return on a risky asset depends only on that asset’s systematic risk.</a:t>
          </a:r>
        </a:p>
      </dsp:txBody>
      <dsp:txXfrm>
        <a:off x="1534759" y="106472"/>
        <a:ext cx="5603656" cy="2129442"/>
      </dsp:txXfrm>
    </dsp:sp>
    <dsp:sp modelId="{2DAA4D4B-3712-4A92-9F91-5ED93B56E039}">
      <dsp:nvSpPr>
        <dsp:cNvPr id="0" name=""/>
        <dsp:cNvSpPr/>
      </dsp:nvSpPr>
      <dsp:spPr>
        <a:xfrm>
          <a:off x="1427683" y="2235914"/>
          <a:ext cx="57107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85F42-C7E0-4835-805A-3E1D0B49BCED}">
      <dsp:nvSpPr>
        <dsp:cNvPr id="0" name=""/>
        <dsp:cNvSpPr/>
      </dsp:nvSpPr>
      <dsp:spPr>
        <a:xfrm>
          <a:off x="1534759" y="2342386"/>
          <a:ext cx="5603656" cy="2129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The Beta Coefficient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/>
            <a:t>The amount of systematic risk present in a particular risky asset relative to that in an average risky asset.</a:t>
          </a:r>
        </a:p>
      </dsp:txBody>
      <dsp:txXfrm>
        <a:off x="1534759" y="2342386"/>
        <a:ext cx="5603656" cy="2129442"/>
      </dsp:txXfrm>
    </dsp:sp>
    <dsp:sp modelId="{BBEFA50D-92F5-4A8D-84AA-88AEE2C39619}">
      <dsp:nvSpPr>
        <dsp:cNvPr id="0" name=""/>
        <dsp:cNvSpPr/>
      </dsp:nvSpPr>
      <dsp:spPr>
        <a:xfrm>
          <a:off x="1427683" y="4471828"/>
          <a:ext cx="57107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EC6D1-487E-436B-BEEA-E3F4F4A404A9}">
      <dsp:nvSpPr>
        <dsp:cNvPr id="0" name=""/>
        <dsp:cNvSpPr/>
      </dsp:nvSpPr>
      <dsp:spPr>
        <a:xfrm>
          <a:off x="0" y="35519"/>
          <a:ext cx="8755856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The Security Market Line</a:t>
          </a:r>
        </a:p>
      </dsp:txBody>
      <dsp:txXfrm>
        <a:off x="42950" y="78469"/>
        <a:ext cx="8669956" cy="793940"/>
      </dsp:txXfrm>
    </dsp:sp>
    <dsp:sp modelId="{3F93772D-2CB2-4CC6-8604-0B844E24A43C}">
      <dsp:nvSpPr>
        <dsp:cNvPr id="0" name=""/>
        <dsp:cNvSpPr/>
      </dsp:nvSpPr>
      <dsp:spPr>
        <a:xfrm>
          <a:off x="0" y="915360"/>
          <a:ext cx="8755856" cy="77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99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A positively sloped straight line displaying the relationship between expected return and beta.</a:t>
          </a:r>
        </a:p>
      </dsp:txBody>
      <dsp:txXfrm>
        <a:off x="0" y="915360"/>
        <a:ext cx="8755856" cy="778320"/>
      </dsp:txXfrm>
    </dsp:sp>
    <dsp:sp modelId="{240A75EF-6B6D-4024-980B-EB7AE907C9C1}">
      <dsp:nvSpPr>
        <dsp:cNvPr id="0" name=""/>
        <dsp:cNvSpPr/>
      </dsp:nvSpPr>
      <dsp:spPr>
        <a:xfrm>
          <a:off x="0" y="1693680"/>
          <a:ext cx="8755856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Market Risk Premium</a:t>
          </a:r>
        </a:p>
      </dsp:txBody>
      <dsp:txXfrm>
        <a:off x="42950" y="1736630"/>
        <a:ext cx="8669956" cy="793940"/>
      </dsp:txXfrm>
    </dsp:sp>
    <dsp:sp modelId="{138AC049-C5EC-4C3E-9C10-DDEE72E33ED3}">
      <dsp:nvSpPr>
        <dsp:cNvPr id="0" name=""/>
        <dsp:cNvSpPr/>
      </dsp:nvSpPr>
      <dsp:spPr>
        <a:xfrm>
          <a:off x="0" y="2573520"/>
          <a:ext cx="8755856" cy="77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99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The slope of the SML </a:t>
          </a:r>
          <a:r>
            <a:rPr lang="en-US" sz="2400" kern="1200" dirty="0"/>
            <a:t>–</a:t>
          </a:r>
          <a:r>
            <a:rPr lang="en-GB" sz="2400" kern="1200" dirty="0"/>
            <a:t> the difference between the expected return on a market portfolio and the risk-free rate.</a:t>
          </a:r>
        </a:p>
      </dsp:txBody>
      <dsp:txXfrm>
        <a:off x="0" y="2573520"/>
        <a:ext cx="8755856" cy="778320"/>
      </dsp:txXfrm>
    </dsp:sp>
    <dsp:sp modelId="{A9CDE935-201B-4C9B-A382-0A1B7FA47E1D}">
      <dsp:nvSpPr>
        <dsp:cNvPr id="0" name=""/>
        <dsp:cNvSpPr/>
      </dsp:nvSpPr>
      <dsp:spPr>
        <a:xfrm>
          <a:off x="0" y="3351840"/>
          <a:ext cx="8755856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Capital Asset Pricing Model (CAPM)</a:t>
          </a:r>
        </a:p>
      </dsp:txBody>
      <dsp:txXfrm>
        <a:off x="42950" y="3394790"/>
        <a:ext cx="8669956" cy="7939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F0121-F7C7-4E33-8AF6-DD2E0C60DFC6}">
      <dsp:nvSpPr>
        <dsp:cNvPr id="0" name=""/>
        <dsp:cNvSpPr/>
      </dsp:nvSpPr>
      <dsp:spPr>
        <a:xfrm>
          <a:off x="0" y="0"/>
          <a:ext cx="7296015" cy="4148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effectLst/>
            </a:rPr>
            <a:t>CAPM</a:t>
          </a:r>
          <a:r>
            <a:rPr lang="en-US" sz="3100" kern="1200" dirty="0">
              <a:effectLst/>
            </a:rPr>
            <a:t> </a:t>
          </a:r>
          <a:r>
            <a:rPr lang="en-US" sz="3100" kern="1200" dirty="0"/>
            <a:t>–</a:t>
          </a:r>
          <a:r>
            <a:rPr lang="en-US" sz="3100" kern="1200" dirty="0">
              <a:effectLst/>
            </a:rPr>
            <a:t> The expected return for a particular asset depends on three things</a:t>
          </a:r>
          <a:endParaRPr lang="en-GB" sz="3100" kern="1200" dirty="0">
            <a:effectLst/>
          </a:endParaRPr>
        </a:p>
      </dsp:txBody>
      <dsp:txXfrm>
        <a:off x="0" y="0"/>
        <a:ext cx="7296015" cy="1244654"/>
      </dsp:txXfrm>
    </dsp:sp>
    <dsp:sp modelId="{912AA587-EA21-45F5-B6FC-66503F23D4CF}">
      <dsp:nvSpPr>
        <dsp:cNvPr id="0" name=""/>
        <dsp:cNvSpPr/>
      </dsp:nvSpPr>
      <dsp:spPr>
        <a:xfrm>
          <a:off x="384558" y="1245008"/>
          <a:ext cx="6526898" cy="815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 dirty="0"/>
            <a:t>The pure time value of money</a:t>
          </a:r>
          <a:r>
            <a:rPr lang="en-US" sz="1500" i="1" kern="1200" dirty="0"/>
            <a:t>: </a:t>
          </a:r>
          <a:r>
            <a:rPr lang="en-US" sz="1500" kern="1200" dirty="0"/>
            <a:t>As measured by the risk-free rate, </a:t>
          </a:r>
          <a:r>
            <a:rPr lang="en-US" sz="1500" i="1" kern="1200" dirty="0" err="1"/>
            <a:t>R</a:t>
          </a:r>
          <a:r>
            <a:rPr lang="en-US" sz="1500" i="1" kern="1200" baseline="-25000" dirty="0" err="1"/>
            <a:t>f</a:t>
          </a:r>
          <a:r>
            <a:rPr lang="en-US" sz="1500" kern="1200" dirty="0"/>
            <a:t>, this is the reward for merely waiting for your money, without taking any risk.</a:t>
          </a:r>
          <a:endParaRPr lang="en-GB" sz="1500" kern="1200" dirty="0"/>
        </a:p>
      </dsp:txBody>
      <dsp:txXfrm>
        <a:off x="408431" y="1268881"/>
        <a:ext cx="6479152" cy="767336"/>
      </dsp:txXfrm>
    </dsp:sp>
    <dsp:sp modelId="{48773FD0-1AA8-4986-8DCA-1DCE0DAD21D4}">
      <dsp:nvSpPr>
        <dsp:cNvPr id="0" name=""/>
        <dsp:cNvSpPr/>
      </dsp:nvSpPr>
      <dsp:spPr>
        <a:xfrm>
          <a:off x="384558" y="2185488"/>
          <a:ext cx="6526898" cy="815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 dirty="0"/>
            <a:t>The reward for bearing systematic risk</a:t>
          </a:r>
          <a:r>
            <a:rPr lang="en-US" sz="1500" i="1" kern="1200" dirty="0"/>
            <a:t>: </a:t>
          </a:r>
          <a:r>
            <a:rPr lang="en-US" sz="1500" kern="1200" dirty="0"/>
            <a:t>As measured by the market risk premium, E(</a:t>
          </a:r>
          <a:r>
            <a:rPr lang="en-US" sz="1500" i="1" kern="1200" dirty="0"/>
            <a:t>R</a:t>
          </a:r>
          <a:r>
            <a:rPr lang="en-US" sz="1500" i="1" kern="1200" baseline="-25000" dirty="0"/>
            <a:t>M</a:t>
          </a:r>
          <a:r>
            <a:rPr lang="en-US" sz="1500" kern="1200" dirty="0"/>
            <a:t>) – </a:t>
          </a:r>
          <a:r>
            <a:rPr lang="en-US" sz="1500" i="1" kern="1200" dirty="0" err="1"/>
            <a:t>R</a:t>
          </a:r>
          <a:r>
            <a:rPr lang="en-US" sz="1500" i="1" kern="1200" baseline="-25000" dirty="0" err="1"/>
            <a:t>f</a:t>
          </a:r>
          <a:r>
            <a:rPr lang="en-US" sz="1500" kern="1200" dirty="0"/>
            <a:t>, this component is the reward the market offers for bearing an average amount of systematic risk in addition to waiting.</a:t>
          </a:r>
          <a:endParaRPr lang="en-GB" sz="1500" kern="1200" dirty="0"/>
        </a:p>
      </dsp:txBody>
      <dsp:txXfrm>
        <a:off x="408431" y="2209361"/>
        <a:ext cx="6479152" cy="767336"/>
      </dsp:txXfrm>
    </dsp:sp>
    <dsp:sp modelId="{AC3CDFD6-2287-4A83-8066-34FFD3F6EDC8}">
      <dsp:nvSpPr>
        <dsp:cNvPr id="0" name=""/>
        <dsp:cNvSpPr/>
      </dsp:nvSpPr>
      <dsp:spPr>
        <a:xfrm>
          <a:off x="384558" y="3125967"/>
          <a:ext cx="6526898" cy="815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1" kern="1200" dirty="0"/>
            <a:t>The amount of systematic risk</a:t>
          </a:r>
          <a:r>
            <a:rPr lang="en-US" sz="1500" i="1" kern="1200" dirty="0"/>
            <a:t>: </a:t>
          </a:r>
          <a:r>
            <a:rPr lang="en-US" sz="1500" kern="1200" dirty="0"/>
            <a:t>As measured by </a:t>
          </a:r>
          <a:r>
            <a:rPr lang="en-US" sz="1500" kern="1200" dirty="0">
              <a:sym typeface="Symbol"/>
            </a:rPr>
            <a:t>β</a:t>
          </a:r>
          <a:r>
            <a:rPr lang="en-US" sz="1500" i="1" kern="1200" baseline="-25000" dirty="0" err="1"/>
            <a:t>i</a:t>
          </a:r>
          <a:r>
            <a:rPr lang="en-US" sz="1500" kern="1200" dirty="0"/>
            <a:t>, this is the amount of systematic risk present in a particular asset or portfolio, relative to that in an average asset.</a:t>
          </a:r>
          <a:endParaRPr lang="en-GB" sz="1500" kern="1200" dirty="0"/>
        </a:p>
      </dsp:txBody>
      <dsp:txXfrm>
        <a:off x="408431" y="3149840"/>
        <a:ext cx="6479152" cy="7673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932C0-C43E-4D31-BF00-8764A32970DA}">
      <dsp:nvSpPr>
        <dsp:cNvPr id="0" name=""/>
        <dsp:cNvSpPr/>
      </dsp:nvSpPr>
      <dsp:spPr>
        <a:xfrm>
          <a:off x="936782" y="2365"/>
          <a:ext cx="7124269" cy="4274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b="1" kern="1200" dirty="0"/>
            <a:t>Cost of Capital</a:t>
          </a:r>
        </a:p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The minimum required return on a new investment</a:t>
          </a:r>
          <a:endParaRPr lang="en-GB" sz="6300" kern="1200" dirty="0"/>
        </a:p>
      </dsp:txBody>
      <dsp:txXfrm>
        <a:off x="936782" y="2365"/>
        <a:ext cx="7124269" cy="42745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FFF5B-55D8-2845-AF25-9B9831A665DB}">
      <dsp:nvSpPr>
        <dsp:cNvPr id="0" name=""/>
        <dsp:cNvSpPr/>
      </dsp:nvSpPr>
      <dsp:spPr>
        <a:xfrm>
          <a:off x="930" y="153631"/>
          <a:ext cx="3627685" cy="2176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How do we calculate the expected return on a security and the variance of this expected return?</a:t>
          </a:r>
        </a:p>
      </dsp:txBody>
      <dsp:txXfrm>
        <a:off x="930" y="153631"/>
        <a:ext cx="3627685" cy="2176611"/>
      </dsp:txXfrm>
    </dsp:sp>
    <dsp:sp modelId="{F81D17EB-B3C5-BF4E-9736-A949F4780696}">
      <dsp:nvSpPr>
        <dsp:cNvPr id="0" name=""/>
        <dsp:cNvSpPr/>
      </dsp:nvSpPr>
      <dsp:spPr>
        <a:xfrm>
          <a:off x="3991384" y="153631"/>
          <a:ext cx="3627685" cy="2176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What is the principle of diversification?  Why is some risk diversifiable and some risk not? </a:t>
          </a:r>
        </a:p>
      </dsp:txBody>
      <dsp:txXfrm>
        <a:off x="3991384" y="153631"/>
        <a:ext cx="3627685" cy="2176611"/>
      </dsp:txXfrm>
    </dsp:sp>
    <dsp:sp modelId="{B931C8F7-E3D5-6841-B3AB-2DECAEE29E51}">
      <dsp:nvSpPr>
        <dsp:cNvPr id="0" name=""/>
        <dsp:cNvSpPr/>
      </dsp:nvSpPr>
      <dsp:spPr>
        <a:xfrm>
          <a:off x="1996157" y="2693011"/>
          <a:ext cx="3627685" cy="2176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What is the fundamental relationship between risk and return in a well-functioning market?</a:t>
          </a:r>
        </a:p>
      </dsp:txBody>
      <dsp:txXfrm>
        <a:off x="1996157" y="2693011"/>
        <a:ext cx="3627685" cy="217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11/24/2021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1154113"/>
            <a:ext cx="41529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01215"/>
            <a:ext cx="2843058" cy="576185"/>
          </a:xfrm>
        </p:spPr>
        <p:txBody>
          <a:bodyPr/>
          <a:lstStyle>
            <a:lvl1pPr>
              <a:spcBef>
                <a:spcPts val="0"/>
              </a:spcBef>
              <a:defRPr sz="11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Fundamentals of Corporate Finance, 4e </a:t>
            </a:r>
          </a:p>
          <a:p>
            <a:pPr lvl="0"/>
            <a:r>
              <a:rPr lang="en-US" dirty="0"/>
              <a:t>by David Hillier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A1600F-0570-410C-9F95-5DDBAF63C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58448A-1EBE-41B2-B940-5B338FAA80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9329A6-515D-4EA0-BC77-C5BDCA9CFE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64665" y="895528"/>
            <a:ext cx="3793752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6B082-7C10-BA4E-BE12-3A2FD5AE08EF}"/>
              </a:ext>
            </a:extLst>
          </p:cNvPr>
          <p:cNvGrpSpPr/>
          <p:nvPr userDrawn="1"/>
        </p:nvGrpSpPr>
        <p:grpSpPr>
          <a:xfrm>
            <a:off x="6635067" y="0"/>
            <a:ext cx="2508933" cy="6367263"/>
            <a:chOff x="3491346" y="0"/>
            <a:chExt cx="2508933" cy="636726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3EC593-DC20-9346-9776-FBA0FABCCDA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D31C323-8E84-A946-A27D-2777E3E0BE45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9B01AF-6459-4247-AF71-3F7C135643BB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6858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697526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7" y="1280160"/>
            <a:ext cx="6975265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84365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72119" y="1280160"/>
            <a:ext cx="41148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410611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844175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4433570"/>
            <a:ext cx="41148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72119" y="4433570"/>
            <a:ext cx="41148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822960" y="3355848"/>
            <a:ext cx="6858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951" y="2163986"/>
            <a:ext cx="1069848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88" y="1419046"/>
            <a:ext cx="37935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206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6616" y="1371600"/>
            <a:ext cx="8534400" cy="4616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72185" y="274321"/>
            <a:ext cx="74302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C0C4BDB-A03D-4245-B68D-139B69368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86" r="23740"/>
          <a:stretch/>
        </p:blipFill>
        <p:spPr>
          <a:xfrm>
            <a:off x="-13645" y="1524000"/>
            <a:ext cx="9157646" cy="4845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D42FAE-26E3-4DE5-BC8F-C630755CABB5}"/>
              </a:ext>
            </a:extLst>
          </p:cNvPr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05BDC1-9FD2-487F-96D3-99A60DFF2DF9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6C85AF-40BF-481F-B230-2EC2FE116ADE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9C82988-802C-4FB8-98AD-D2FC0A223CD6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0748757-6631-4B8F-B2B2-0A5D2A24C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B33C924-3FD6-46F3-8F4D-D9334766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FDF1C8C-EF32-4F80-8B3B-9EDA8D988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88D52AD4-24DE-462D-AACA-5C2FA46AA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792" y="5093208"/>
            <a:ext cx="278892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86DC85-02AF-42BC-85AD-A7AA80CB2076}"/>
              </a:ext>
            </a:extLst>
          </p:cNvPr>
          <p:cNvCxnSpPr>
            <a:cxnSpLocks/>
          </p:cNvCxnSpPr>
          <p:nvPr userDrawn="1"/>
        </p:nvCxnSpPr>
        <p:spPr>
          <a:xfrm>
            <a:off x="714711" y="4913464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168EFA-D6C2-4F7E-B228-815598EC2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1D669-74A6-4F41-BFAC-F4CB24AEC3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1521567"/>
            <a:ext cx="9144000" cy="4846438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EC3BB-4571-47EE-A5F0-E16F7B4F2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3D62D0-94AB-439B-AC37-064E85067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6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9" r="15416"/>
          <a:stretch/>
        </p:blipFill>
        <p:spPr>
          <a:xfrm>
            <a:off x="0" y="0"/>
            <a:ext cx="9144000" cy="6364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  <p15:guide id="4" userDrawn="1">
          <p15:clr>
            <a:srgbClr val="FBAE40"/>
          </p15:clr>
        </p15:guide>
        <p15:guide id="5" pos="2880" userDrawn="1">
          <p15:clr>
            <a:srgbClr val="FBAE40"/>
          </p15:clr>
        </p15:guide>
        <p15:guide id="6" pos="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4E5CB6-D66B-41F9-83A5-D13DF6581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25" t="12480" b="3239"/>
          <a:stretch/>
        </p:blipFill>
        <p:spPr>
          <a:xfrm flipH="1">
            <a:off x="6010" y="-1"/>
            <a:ext cx="9150022" cy="636471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01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  <p15:guide id="4">
          <p15:clr>
            <a:srgbClr val="FBAE40"/>
          </p15:clr>
        </p15:guide>
        <p15:guide id="5" pos="2880">
          <p15:clr>
            <a:srgbClr val="FBAE40"/>
          </p15:clr>
        </p15:guide>
        <p15:guide id="6" pos="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F57B6-1B1A-4B8F-9DFF-73A531E5D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5"/>
            <a:ext cx="9144000" cy="636182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F1C43492-7E70-499B-AF94-526224C01DA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704180-9FB4-409C-B364-B110408FE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56">
          <p15:clr>
            <a:srgbClr val="FBAE40"/>
          </p15:clr>
        </p15:guide>
        <p15:guide id="3" orient="horz" pos="2352">
          <p15:clr>
            <a:srgbClr val="FBAE40"/>
          </p15:clr>
        </p15:guide>
        <p15:guide id="4" orient="horz" pos="1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1C48C-3392-4FDB-9369-6BC17D9CE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78"/>
            <a:ext cx="9144000" cy="637067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DB4B4D12-AF0C-4D97-9CED-90CB55C54F5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F72B6D8-B4B8-483C-B007-F56FA2D2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957E67-98EC-4631-8D21-6B97CCB3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0"/>
            <a:ext cx="9144000" cy="636726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FEEE245A-9698-4A49-A735-5BCF7ABE0A3A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84BA6A4-9923-441F-97B3-3C28313D0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7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B23EC-917E-B047-8295-8203CA1ECBFE}"/>
              </a:ext>
            </a:extLst>
          </p:cNvPr>
          <p:cNvGrpSpPr/>
          <p:nvPr userDrawn="1"/>
        </p:nvGrpSpPr>
        <p:grpSpPr>
          <a:xfrm>
            <a:off x="0" y="0"/>
            <a:ext cx="9144000" cy="6366424"/>
            <a:chOff x="1" y="0"/>
            <a:chExt cx="9144000" cy="636642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2D7C90-AFB1-5842-AE7B-3EE743CC58EE}"/>
                </a:ext>
              </a:extLst>
            </p:cNvPr>
            <p:cNvSpPr/>
            <p:nvPr userDrawn="1"/>
          </p:nvSpPr>
          <p:spPr>
            <a:xfrm>
              <a:off x="720000" y="3962630"/>
              <a:ext cx="8229600" cy="2403794"/>
            </a:xfrm>
            <a:custGeom>
              <a:avLst/>
              <a:gdLst>
                <a:gd name="connsiteX0" fmla="*/ 3062211 w 8229600"/>
                <a:gd name="connsiteY0" fmla="*/ 0 h 2403794"/>
                <a:gd name="connsiteX1" fmla="*/ 8229600 w 8229600"/>
                <a:gd name="connsiteY1" fmla="*/ 2403794 h 2403794"/>
                <a:gd name="connsiteX2" fmla="*/ 0 w 8229600"/>
                <a:gd name="connsiteY2" fmla="*/ 2403794 h 240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29600" h="2403794">
                  <a:moveTo>
                    <a:pt x="3062211" y="0"/>
                  </a:moveTo>
                  <a:lnTo>
                    <a:pt x="8229600" y="2403794"/>
                  </a:lnTo>
                  <a:lnTo>
                    <a:pt x="0" y="2403794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2D842F-70F3-E249-837F-3B31E02390D7}"/>
                </a:ext>
              </a:extLst>
            </p:cNvPr>
            <p:cNvSpPr/>
            <p:nvPr userDrawn="1"/>
          </p:nvSpPr>
          <p:spPr>
            <a:xfrm>
              <a:off x="3782212" y="0"/>
              <a:ext cx="5361789" cy="6366424"/>
            </a:xfrm>
            <a:custGeom>
              <a:avLst/>
              <a:gdLst>
                <a:gd name="connsiteX0" fmla="*/ 5048021 w 5361789"/>
                <a:gd name="connsiteY0" fmla="*/ 0 h 6366424"/>
                <a:gd name="connsiteX1" fmla="*/ 5361789 w 5361789"/>
                <a:gd name="connsiteY1" fmla="*/ 0 h 6366424"/>
                <a:gd name="connsiteX2" fmla="*/ 5361789 w 5361789"/>
                <a:gd name="connsiteY2" fmla="*/ 6366424 h 6366424"/>
                <a:gd name="connsiteX3" fmla="*/ 5167389 w 5361789"/>
                <a:gd name="connsiteY3" fmla="*/ 6366424 h 6366424"/>
                <a:gd name="connsiteX4" fmla="*/ 0 w 5361789"/>
                <a:gd name="connsiteY4" fmla="*/ 3962630 h 6366424"/>
                <a:gd name="connsiteX5" fmla="*/ 5048021 w 5361789"/>
                <a:gd name="connsiteY5" fmla="*/ 0 h 636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1789" h="6366424">
                  <a:moveTo>
                    <a:pt x="5048021" y="0"/>
                  </a:moveTo>
                  <a:lnTo>
                    <a:pt x="5361789" y="0"/>
                  </a:lnTo>
                  <a:lnTo>
                    <a:pt x="5361789" y="6366424"/>
                  </a:lnTo>
                  <a:lnTo>
                    <a:pt x="5167389" y="6366424"/>
                  </a:lnTo>
                  <a:lnTo>
                    <a:pt x="0" y="3962630"/>
                  </a:lnTo>
                  <a:lnTo>
                    <a:pt x="5048021" y="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080FE84-562B-8D4E-8B93-4B4D187CAD16}"/>
                </a:ext>
              </a:extLst>
            </p:cNvPr>
            <p:cNvSpPr/>
            <p:nvPr userDrawn="1"/>
          </p:nvSpPr>
          <p:spPr>
            <a:xfrm>
              <a:off x="1" y="2203200"/>
              <a:ext cx="3782211" cy="4163224"/>
            </a:xfrm>
            <a:custGeom>
              <a:avLst/>
              <a:gdLst>
                <a:gd name="connsiteX0" fmla="*/ 0 w 3782211"/>
                <a:gd name="connsiteY0" fmla="*/ 0 h 4163224"/>
                <a:gd name="connsiteX1" fmla="*/ 3782211 w 3782211"/>
                <a:gd name="connsiteY1" fmla="*/ 1759430 h 4163224"/>
                <a:gd name="connsiteX2" fmla="*/ 720000 w 3782211"/>
                <a:gd name="connsiteY2" fmla="*/ 4163224 h 4163224"/>
                <a:gd name="connsiteX3" fmla="*/ 0 w 3782211"/>
                <a:gd name="connsiteY3" fmla="*/ 4163224 h 4163224"/>
                <a:gd name="connsiteX4" fmla="*/ 0 w 3782211"/>
                <a:gd name="connsiteY4" fmla="*/ 0 h 41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211" h="4163224">
                  <a:moveTo>
                    <a:pt x="0" y="0"/>
                  </a:moveTo>
                  <a:lnTo>
                    <a:pt x="3782211" y="1759430"/>
                  </a:lnTo>
                  <a:lnTo>
                    <a:pt x="720000" y="4163224"/>
                  </a:lnTo>
                  <a:lnTo>
                    <a:pt x="0" y="4163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203829"/>
            <a:ext cx="73152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6616" y="1252728"/>
            <a:ext cx="59436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 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616" y="274321"/>
            <a:ext cx="6858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616" y="1280160"/>
            <a:ext cx="6858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3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3" r:id="rId3"/>
    <p:sldLayoutId id="2147483667" r:id="rId4"/>
    <p:sldLayoutId id="2147483713" r:id="rId5"/>
    <p:sldLayoutId id="2147483709" r:id="rId6"/>
    <p:sldLayoutId id="2147483711" r:id="rId7"/>
    <p:sldLayoutId id="2147483712" r:id="rId8"/>
    <p:sldLayoutId id="2147483668" r:id="rId9"/>
    <p:sldLayoutId id="2147483662" r:id="rId10"/>
    <p:sldLayoutId id="2147483665" r:id="rId11"/>
    <p:sldLayoutId id="2147483666" r:id="rId12"/>
    <p:sldLayoutId id="2147483671" r:id="rId13"/>
    <p:sldLayoutId id="2147483669" r:id="rId14"/>
    <p:sldLayoutId id="2147483676" r:id="rId15"/>
    <p:sldLayoutId id="214748367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857388" cy="1289304"/>
          </a:xfrm>
        </p:spPr>
        <p:txBody>
          <a:bodyPr/>
          <a:lstStyle/>
          <a:p>
            <a:r>
              <a:rPr lang="en-US" dirty="0">
                <a:solidFill>
                  <a:srgbClr val="FFB600"/>
                </a:solidFill>
              </a:rPr>
              <a:t>Chapter 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1792" y="4297680"/>
            <a:ext cx="2788920" cy="457200"/>
          </a:xfrm>
        </p:spPr>
        <p:txBody>
          <a:bodyPr/>
          <a:lstStyle/>
          <a:p>
            <a:r>
              <a:rPr lang="en-US" dirty="0"/>
              <a:t>Return, Risk and the Security Market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/>
              <a:t>Hillier, Fundamentals of Corporate Finance 4e</a:t>
            </a:r>
          </a:p>
        </p:txBody>
      </p:sp>
    </p:spTree>
    <p:extLst>
      <p:ext uri="{BB962C8B-B14F-4D97-AF65-F5344CB8AC3E}">
        <p14:creationId xmlns:p14="http://schemas.microsoft.com/office/powerpoint/2010/main" val="248824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2D0F-7EEE-D140-B805-F4649B1C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Calculate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08EC1-99CC-EB4B-AEE8-F69C02BC7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74632-4350-F049-A44A-35825A786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375A05-AF9A-B243-88F9-8BE04A7E8A7E}"/>
              </a:ext>
            </a:extLst>
          </p:cNvPr>
          <p:cNvGrpSpPr/>
          <p:nvPr/>
        </p:nvGrpSpPr>
        <p:grpSpPr>
          <a:xfrm>
            <a:off x="537642" y="1066800"/>
            <a:ext cx="8068716" cy="4765030"/>
            <a:chOff x="237083" y="644"/>
            <a:chExt cx="8517433" cy="5110460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04346B-AB18-B14E-86BF-2D753B330327}"/>
                </a:ext>
              </a:extLst>
            </p:cNvPr>
            <p:cNvSpPr/>
            <p:nvPr/>
          </p:nvSpPr>
          <p:spPr>
            <a:xfrm>
              <a:off x="237083" y="644"/>
              <a:ext cx="8517433" cy="5110460"/>
            </a:xfrm>
            <a:prstGeom prst="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D43B9A-3928-B148-AD72-0C71ECA00787}"/>
                </a:ext>
              </a:extLst>
            </p:cNvPr>
            <p:cNvSpPr/>
            <p:nvPr/>
          </p:nvSpPr>
          <p:spPr>
            <a:xfrm>
              <a:off x="237083" y="644"/>
              <a:ext cx="8517433" cy="511046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40970" tIns="140970" rIns="140970" bIns="140970" numCol="1" spcCol="1270" anchor="ctr" anchorCtr="0">
              <a:noAutofit/>
            </a:bodyPr>
            <a:lstStyle/>
            <a:p>
              <a:pPr lvl="0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kern="1200" dirty="0">
                  <a:solidFill>
                    <a:schemeClr val="bg2"/>
                  </a:solidFill>
                </a:rPr>
                <a:t>Calculating the Variance</a:t>
              </a:r>
            </a:p>
            <a:p>
              <a:pPr marL="742950" lvl="0" indent="-742950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3000" kern="1200" dirty="0">
                  <a:solidFill>
                    <a:schemeClr val="bg2"/>
                  </a:solidFill>
                </a:rPr>
                <a:t>Determine the squared deviations from the expected return.</a:t>
              </a:r>
            </a:p>
            <a:p>
              <a:pPr marL="742950" lvl="0" indent="-742950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3000" kern="1200" dirty="0">
                  <a:solidFill>
                    <a:schemeClr val="bg2"/>
                  </a:solidFill>
                </a:rPr>
                <a:t>Multiply each possible squared deviation by its probability. </a:t>
              </a:r>
            </a:p>
            <a:p>
              <a:pPr marL="742950" lvl="0" indent="-742950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3000" kern="1200" dirty="0">
                  <a:solidFill>
                    <a:schemeClr val="bg2"/>
                  </a:solidFill>
                </a:rPr>
                <a:t>Add these up, and the result is the variance. The standard deviation, as always, is the square root of the variance.</a:t>
              </a:r>
              <a:endParaRPr lang="en-GB" sz="3000" kern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71C4C-D2DE-8748-BBB1-B2A16BEFA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B9CB2-DFDB-EB4A-AA07-768FC2367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19326AB-5A61-4C31-B1BF-AC032EEC9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5" y="883793"/>
            <a:ext cx="8312969" cy="42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2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2F9D-9262-C244-A0EA-241124E58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Portfolios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68D73-F605-4B8C-8951-D55431879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E9715-83C3-4026-9DCA-493DFF329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1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23C2-9330-9F48-B0CB-A7A6C327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7921-504F-E84B-A7C7-0D0BBF34B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40738-9F8A-2A47-A6D9-A4A5DAD20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4E6B75F-D011-D748-87C1-5A49F879A4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3886931"/>
              </p:ext>
            </p:extLst>
          </p:nvPr>
        </p:nvGraphicFramePr>
        <p:xfrm>
          <a:off x="420149" y="1097281"/>
          <a:ext cx="7239000" cy="4863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2602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8C65-65B7-F546-B585-427C5737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Portfolios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CC0D5-BCAB-1A41-9199-F7C972D515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6615" y="1097281"/>
            <a:ext cx="7998820" cy="4707890"/>
          </a:xfrm>
        </p:spPr>
        <p:txBody>
          <a:bodyPr/>
          <a:lstStyle/>
          <a:p>
            <a:pPr lvl="0"/>
            <a:r>
              <a:rPr lang="en-US" sz="2800" dirty="0"/>
              <a:t>Let’s return to Equities L and U. 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You put half your money in each – portfolio weights are obviously 0.50 and 0.50. </a:t>
            </a:r>
          </a:p>
          <a:p>
            <a:pPr lvl="0"/>
            <a:endParaRPr lang="en-US" sz="2800" dirty="0"/>
          </a:p>
          <a:p>
            <a:pPr lvl="0"/>
            <a:r>
              <a:rPr lang="en-US" sz="2800" i="1" dirty="0"/>
              <a:t>What is the pattern of returns on this portfolio? </a:t>
            </a:r>
          </a:p>
          <a:p>
            <a:pPr lvl="0"/>
            <a:r>
              <a:rPr lang="en-US" sz="2800" i="1" dirty="0"/>
              <a:t>The expected return?</a:t>
            </a:r>
            <a:endParaRPr lang="en-GB" sz="2800" i="1" dirty="0"/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E930-22CE-FD4D-B25B-09F1C34CF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A3437-E722-414F-B16E-7823F5071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0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25013-E084-D649-921E-8B6D750BC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EE315-8721-BF43-A5EB-766D532F3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B78AD31-78A3-426C-9140-A447880F0B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4" y="1630797"/>
            <a:ext cx="8342790" cy="27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DEB3-CDBB-D649-A500-0E300D146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4367" y="1162714"/>
            <a:ext cx="6975265" cy="4707890"/>
          </a:xfrm>
        </p:spPr>
        <p:txBody>
          <a:bodyPr/>
          <a:lstStyle/>
          <a:p>
            <a:r>
              <a:rPr lang="en-GB" dirty="0"/>
              <a:t>What is the standard deviation of return on this portfolio?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144EF-A3B2-6F49-A2E7-E0910B4C5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3FF35-CDD4-AB4C-B4C0-261FF801D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C2BF279-87AD-4EE7-9C73-14C68A6809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6" y="1739750"/>
            <a:ext cx="8276167" cy="33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9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64C5-C43B-5D42-9E95-BFF61FAD35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Announcements, Surprises and Expected Returns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5183A-9FDC-4330-8FDB-6A5EA7D39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608EF-BC8E-4C5E-AEB3-DD111FF68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36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F29D-7911-C443-8E19-87A190BA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and Unexpected Returns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5F47F-8293-B740-9CC0-A9EB83E34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7" y="1280160"/>
            <a:ext cx="8308641" cy="4707890"/>
          </a:xfrm>
        </p:spPr>
        <p:txBody>
          <a:bodyPr/>
          <a:lstStyle/>
          <a:p>
            <a:pPr lvl="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/>
              <a:t>Total return = Expected return + Unexpected return</a:t>
            </a:r>
            <a:r>
              <a:rPr lang="en-US" sz="3200" dirty="0"/>
              <a:t>	</a:t>
            </a: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i="1" dirty="0"/>
              <a:t>R </a:t>
            </a:r>
            <a:r>
              <a:rPr lang="en-US" sz="2800" dirty="0"/>
              <a:t>= E(</a:t>
            </a:r>
            <a:r>
              <a:rPr lang="en-US" sz="2800" i="1" dirty="0"/>
              <a:t>R</a:t>
            </a:r>
            <a:r>
              <a:rPr lang="en-US" sz="2800" dirty="0"/>
              <a:t>) + </a:t>
            </a:r>
            <a:r>
              <a:rPr lang="en-US" sz="2800" i="1" dirty="0"/>
              <a:t>U</a:t>
            </a:r>
            <a:endParaRPr lang="en-GB" sz="2800" dirty="0"/>
          </a:p>
          <a:p>
            <a:pPr lvl="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3200" dirty="0"/>
          </a:p>
          <a:p>
            <a:pPr lvl="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/>
              <a:t>Where:</a:t>
            </a:r>
          </a:p>
          <a:p>
            <a:pPr lvl="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i="1" dirty="0"/>
              <a:t>R </a:t>
            </a:r>
            <a:r>
              <a:rPr lang="en-US" sz="2800" dirty="0"/>
              <a:t>= actual total return in the year</a:t>
            </a:r>
          </a:p>
          <a:p>
            <a:pPr lvl="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/>
              <a:t>E(</a:t>
            </a:r>
            <a:r>
              <a:rPr lang="en-US" sz="2800" i="1" dirty="0"/>
              <a:t>R</a:t>
            </a:r>
            <a:r>
              <a:rPr lang="en-US" sz="2800" dirty="0"/>
              <a:t>) = expected part of the return</a:t>
            </a:r>
          </a:p>
          <a:p>
            <a:pPr lvl="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i="1" dirty="0"/>
              <a:t>U </a:t>
            </a:r>
            <a:r>
              <a:rPr lang="en-US" sz="2800" dirty="0"/>
              <a:t>= unexpected part of the return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8CBB9-BFFC-0544-A114-1902962D6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582C5-544F-964C-8A4D-22300504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3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0382-68D2-BC42-9691-086DCE13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Announcements and News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329B1-196A-8241-AA78-88A8A89E9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72577-F26A-4D46-9D8A-F01804AD3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EB5FD-0D4A-6541-9752-9E8DB631F647}"/>
              </a:ext>
            </a:extLst>
          </p:cNvPr>
          <p:cNvSpPr/>
          <p:nvPr/>
        </p:nvSpPr>
        <p:spPr>
          <a:xfrm>
            <a:off x="356615" y="1346586"/>
            <a:ext cx="82587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An </a:t>
            </a:r>
            <a:r>
              <a:rPr lang="en-GB" sz="2000" b="1" dirty="0"/>
              <a:t>announcement</a:t>
            </a:r>
            <a:r>
              <a:rPr lang="en-GB" sz="2000" dirty="0"/>
              <a:t> can be broken into two parts: </a:t>
            </a:r>
          </a:p>
          <a:p>
            <a:pPr marL="342900" indent="-342900">
              <a:buAutoNum type="arabicPeriod"/>
            </a:pPr>
            <a:r>
              <a:rPr lang="en-GB" sz="2000" dirty="0"/>
              <a:t>The anticipated, or expected, part </a:t>
            </a:r>
          </a:p>
          <a:p>
            <a:pPr marL="342900" indent="-342900">
              <a:buAutoNum type="arabicPeriod"/>
            </a:pPr>
            <a:r>
              <a:rPr lang="en-GB" sz="2000" dirty="0"/>
              <a:t>The surprise, or innovation</a:t>
            </a:r>
          </a:p>
          <a:p>
            <a:endParaRPr lang="en-GB" sz="2000" dirty="0"/>
          </a:p>
          <a:p>
            <a:pPr algn="ctr"/>
            <a:r>
              <a:rPr lang="en-GB" sz="2000" b="1" dirty="0"/>
              <a:t>Announcement = Expected Part + Surprise</a:t>
            </a:r>
            <a:r>
              <a:rPr lang="en-GB" sz="2000" dirty="0"/>
              <a:t>	</a:t>
            </a:r>
          </a:p>
          <a:p>
            <a:endParaRPr lang="en-GB" sz="2000" dirty="0"/>
          </a:p>
          <a:p>
            <a:pPr algn="just"/>
            <a:r>
              <a:rPr lang="en-GB" sz="2000" dirty="0"/>
              <a:t>The expected part of any announcement is the part of the information that the market uses to form the expectation, E(R), of the return on the equity. </a:t>
            </a:r>
          </a:p>
          <a:p>
            <a:endParaRPr lang="en-GB" sz="2000" dirty="0"/>
          </a:p>
          <a:p>
            <a:pPr algn="just"/>
            <a:r>
              <a:rPr lang="en-GB" sz="2000" dirty="0"/>
              <a:t>The surprise is the news that influences the unanticipated return on the equity, U.</a:t>
            </a:r>
          </a:p>
        </p:txBody>
      </p:sp>
    </p:spTree>
    <p:extLst>
      <p:ext uri="{BB962C8B-B14F-4D97-AF65-F5344CB8AC3E}">
        <p14:creationId xmlns:p14="http://schemas.microsoft.com/office/powerpoint/2010/main" val="33389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4B28-274F-7246-9867-5393E879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BB33B-35E8-2B4B-8240-BE6D63EAD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87ED7-649B-194D-AB54-6846F4215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ED631415-9EBD-FF48-A6B0-2D6931776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393731"/>
              </p:ext>
            </p:extLst>
          </p:nvPr>
        </p:nvGraphicFramePr>
        <p:xfrm>
          <a:off x="356614" y="931178"/>
          <a:ext cx="8411465" cy="5083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4308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C3DB-F835-764C-8866-CD0B69832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Risk: Systematic and Unsystematic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C89B3-5E49-4FD8-A9E1-8D6214134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3F049-3DA5-4032-9A0A-FB36493A4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0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E148-3511-D34C-B032-B4431576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F9831-427F-E249-852D-A1447821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C534B-F3B7-1A4B-B1FB-D81D1EB11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3B350D6-F458-7246-B187-78A23A080C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69720"/>
              </p:ext>
            </p:extLst>
          </p:nvPr>
        </p:nvGraphicFramePr>
        <p:xfrm>
          <a:off x="356615" y="1031875"/>
          <a:ext cx="7063902" cy="505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2195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9EC8-C78F-9442-BE3F-488E8DE8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Systematic and Unsystematic Risk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F255E-7D39-3444-B342-BEBA054AF5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6615" y="952989"/>
            <a:ext cx="8429031" cy="4707890"/>
          </a:xfrm>
        </p:spPr>
        <p:txBody>
          <a:bodyPr/>
          <a:lstStyle/>
          <a:p>
            <a:pPr algn="just"/>
            <a:r>
              <a:rPr lang="en-GB" dirty="0"/>
              <a:t>Actual return breaks down into its expected and surprise components: </a:t>
            </a:r>
          </a:p>
          <a:p>
            <a:pPr algn="just"/>
            <a:r>
              <a:rPr lang="en-GB" b="1" i="1" dirty="0"/>
              <a:t>	R</a:t>
            </a:r>
            <a:r>
              <a:rPr lang="en-GB" b="1" dirty="0"/>
              <a:t> = E(</a:t>
            </a:r>
            <a:r>
              <a:rPr lang="en-GB" b="1" i="1" dirty="0"/>
              <a:t>R</a:t>
            </a:r>
            <a:r>
              <a:rPr lang="en-GB" b="1" dirty="0"/>
              <a:t>) + </a:t>
            </a:r>
            <a:r>
              <a:rPr lang="en-GB" b="1" i="1" dirty="0"/>
              <a:t>U</a:t>
            </a:r>
          </a:p>
          <a:p>
            <a:pPr algn="just"/>
            <a:r>
              <a:rPr lang="en-GB" dirty="0"/>
              <a:t>Now recognize that the total surprise component, U, has a systematic and an unsystematic component, so:</a:t>
            </a:r>
          </a:p>
          <a:p>
            <a:pPr algn="just"/>
            <a:r>
              <a:rPr lang="en-GB" b="1" i="1" dirty="0"/>
              <a:t>R </a:t>
            </a:r>
            <a:r>
              <a:rPr lang="en-GB" b="1" dirty="0"/>
              <a:t>= E(</a:t>
            </a:r>
            <a:r>
              <a:rPr lang="en-GB" b="1" i="1" dirty="0"/>
              <a:t>R</a:t>
            </a:r>
            <a:r>
              <a:rPr lang="en-GB" b="1" dirty="0"/>
              <a:t>) + Systematic portion + Unsystematic portion</a:t>
            </a:r>
            <a:r>
              <a:rPr lang="en-GB" dirty="0"/>
              <a:t>	</a:t>
            </a:r>
          </a:p>
          <a:p>
            <a:pPr algn="just"/>
            <a:r>
              <a:rPr lang="en-GB" dirty="0"/>
              <a:t>Use the Greek letter epsilon, </a:t>
            </a:r>
            <a:r>
              <a:rPr lang="en-GB" b="1" dirty="0" err="1"/>
              <a:t>ε</a:t>
            </a:r>
            <a:r>
              <a:rPr lang="en-GB" dirty="0"/>
              <a:t>, to stand for the unsystematic portion and the letter </a:t>
            </a:r>
            <a:r>
              <a:rPr lang="en-GB" b="1" dirty="0"/>
              <a:t>m</a:t>
            </a:r>
            <a:r>
              <a:rPr lang="en-GB" dirty="0"/>
              <a:t> to stand for the systematic part of the surprise. The formula for the total return is:</a:t>
            </a:r>
          </a:p>
          <a:p>
            <a:pPr algn="just"/>
            <a:r>
              <a:rPr lang="en-GB" b="1" i="1" dirty="0"/>
              <a:t>	R</a:t>
            </a:r>
            <a:r>
              <a:rPr lang="en-GB" b="1" dirty="0"/>
              <a:t> = E(</a:t>
            </a:r>
            <a:r>
              <a:rPr lang="en-GB" b="1" i="1" dirty="0"/>
              <a:t>R</a:t>
            </a:r>
            <a:r>
              <a:rPr lang="en-GB" b="1" dirty="0"/>
              <a:t>) + </a:t>
            </a:r>
            <a:r>
              <a:rPr lang="en-GB" b="1" i="1" dirty="0"/>
              <a:t>U</a:t>
            </a:r>
            <a:r>
              <a:rPr lang="en-GB" b="1" dirty="0"/>
              <a:t> = E(</a:t>
            </a:r>
            <a:r>
              <a:rPr lang="en-GB" b="1" i="1" dirty="0"/>
              <a:t>R</a:t>
            </a:r>
            <a:r>
              <a:rPr lang="en-GB" b="1" dirty="0"/>
              <a:t>) + </a:t>
            </a:r>
            <a:r>
              <a:rPr lang="en-GB" b="1" i="1" dirty="0"/>
              <a:t>m</a:t>
            </a:r>
            <a:r>
              <a:rPr lang="en-GB" b="1" dirty="0"/>
              <a:t> + </a:t>
            </a:r>
            <a:r>
              <a:rPr lang="en-GB" b="1" dirty="0" err="1"/>
              <a:t>ε</a:t>
            </a:r>
            <a:endParaRPr lang="en-GB" b="1" dirty="0"/>
          </a:p>
          <a:p>
            <a:pPr algn="just"/>
            <a:r>
              <a:rPr lang="en-GB" dirty="0"/>
              <a:t>The unsystematic portion, </a:t>
            </a:r>
            <a:r>
              <a:rPr lang="en-GB" b="1" dirty="0" err="1"/>
              <a:t>ε</a:t>
            </a:r>
            <a:r>
              <a:rPr lang="en-GB" dirty="0"/>
              <a:t>, is more or less unique to the company. For this reason, it is unrelated to the unsystematic portion of return on most other assets.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EB09-8A0D-F647-A35E-F639EAA8A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8341E-7B31-5A4E-A9AD-994188BD1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09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EEBF-E832-464C-A3CA-6E70468B3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Diversification and Portfolio Risk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83AB7-9831-4CC2-B55E-A43B816FD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15881-F0BE-4226-ACF1-98D4E6953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004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2542F-D4BE-F148-826B-CFF74F2A1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23518-C992-9449-955B-444019707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44D308C-EE01-4D20-87EA-92D0A38BF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52" y="444616"/>
            <a:ext cx="6740481" cy="514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99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9857-AB9B-E24B-B661-0B3EEEF3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Principal of Diversification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663A-3B1F-0049-9261-BCD6DA2DB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8306C-B6E7-2E4C-A0C6-8964D57EA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6AFF47-C63B-5041-9953-BF4F28C51378}"/>
              </a:ext>
            </a:extLst>
          </p:cNvPr>
          <p:cNvGrpSpPr/>
          <p:nvPr/>
        </p:nvGrpSpPr>
        <p:grpSpPr>
          <a:xfrm>
            <a:off x="1333500" y="1097281"/>
            <a:ext cx="6476999" cy="4923817"/>
            <a:chOff x="237083" y="644"/>
            <a:chExt cx="8517433" cy="5110460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B052D8-4F8F-784D-A894-04A2BC4CC2E6}"/>
                </a:ext>
              </a:extLst>
            </p:cNvPr>
            <p:cNvSpPr/>
            <p:nvPr/>
          </p:nvSpPr>
          <p:spPr>
            <a:xfrm>
              <a:off x="237083" y="644"/>
              <a:ext cx="8517433" cy="5110460"/>
            </a:xfrm>
            <a:prstGeom prst="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9E574A-5A2E-E84E-B278-08CE0A303C3E}"/>
                </a:ext>
              </a:extLst>
            </p:cNvPr>
            <p:cNvSpPr/>
            <p:nvPr/>
          </p:nvSpPr>
          <p:spPr>
            <a:xfrm>
              <a:off x="237083" y="644"/>
              <a:ext cx="8517433" cy="511046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>
                  <a:solidFill>
                    <a:schemeClr val="bg2"/>
                  </a:solidFill>
                </a:rPr>
                <a:t>Spreading an investment across a number of assets will eliminate some, but not all, of the risk</a:t>
              </a:r>
              <a:endParaRPr lang="en-GB" sz="5400" kern="12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973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45F3-0E1A-0946-B3AD-DEC30030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Diversifiable and Non-Diversifiable 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DC7CB-7FF6-E54D-BD71-752644364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AB0F9-DDB2-3E4D-9EF8-74A9983F4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E9B18F2-FB1D-B841-B660-E0EE1E4F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11" y="1197114"/>
            <a:ext cx="5681410" cy="486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76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E6FA-2E5C-A44F-BB45-9ACDD834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Diversification and Unsystematic 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712D8-0E2E-044C-A1F3-EFEDA2329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5F1C7-428D-B64C-88ED-26C036204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F250FE-405B-7D49-AA21-EE02B59D91F5}"/>
              </a:ext>
            </a:extLst>
          </p:cNvPr>
          <p:cNvSpPr/>
          <p:nvPr/>
        </p:nvSpPr>
        <p:spPr>
          <a:xfrm>
            <a:off x="477346" y="1097281"/>
            <a:ext cx="8189308" cy="4736464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224790" tIns="224790" rIns="224790" bIns="224790" numCol="1" spcCol="1270" anchor="ctr" anchorCtr="0">
            <a:noAutofit/>
          </a:bodyPr>
          <a:lstStyle/>
          <a:p>
            <a:pPr lvl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dirty="0">
                <a:solidFill>
                  <a:schemeClr val="bg2"/>
                </a:solidFill>
              </a:rPr>
              <a:t>Unsystematic </a:t>
            </a:r>
            <a:r>
              <a:rPr lang="en-US" sz="4800" kern="1200" dirty="0">
                <a:solidFill>
                  <a:schemeClr val="bg2"/>
                </a:solidFill>
              </a:rPr>
              <a:t>risk is eliminated by diversification, so a portfolio with many assets has almost no unsystematic risk</a:t>
            </a:r>
            <a:endParaRPr lang="en-GB" sz="4800" kern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13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D531-EF91-9242-9867-2809C715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Systematic and Unsystematic Risk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D25B0-5609-CE4B-A865-70761C8F4C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Systematic risk is also called </a:t>
            </a:r>
            <a:r>
              <a:rPr lang="en-US" sz="2400" b="1" i="1" dirty="0"/>
              <a:t>non-diversifiable risk </a:t>
            </a:r>
            <a:r>
              <a:rPr lang="en-US" sz="2400" dirty="0"/>
              <a:t>or</a:t>
            </a:r>
            <a:r>
              <a:rPr lang="en-US" sz="2400" b="1" dirty="0"/>
              <a:t> </a:t>
            </a:r>
            <a:r>
              <a:rPr lang="en-US" sz="2400" b="1" i="1" dirty="0"/>
              <a:t>market risk</a:t>
            </a:r>
            <a:r>
              <a:rPr lang="en-US" sz="2400" dirty="0"/>
              <a:t>.</a:t>
            </a:r>
            <a:r>
              <a:rPr lang="en-US" sz="2400" b="1" i="1" dirty="0"/>
              <a:t> </a:t>
            </a:r>
          </a:p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b="1" i="1" dirty="0"/>
          </a:p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Unsystematic risk is also called </a:t>
            </a:r>
            <a:r>
              <a:rPr lang="en-US" sz="2400" b="1" i="1" dirty="0"/>
              <a:t>diversifiable risk</a:t>
            </a:r>
            <a:r>
              <a:rPr lang="en-US" sz="2400" i="1" dirty="0"/>
              <a:t>, </a:t>
            </a:r>
            <a:r>
              <a:rPr lang="en-US" sz="2400" b="1" i="1" dirty="0"/>
              <a:t>unique risk</a:t>
            </a:r>
            <a:r>
              <a:rPr lang="en-US" sz="2400" i="1" dirty="0"/>
              <a:t> </a:t>
            </a:r>
            <a:r>
              <a:rPr lang="en-US" sz="2400" dirty="0"/>
              <a:t>or </a:t>
            </a:r>
            <a:r>
              <a:rPr lang="en-US" sz="2400" b="1" i="1" dirty="0"/>
              <a:t>asset-specific risk</a:t>
            </a:r>
            <a:r>
              <a:rPr lang="en-US" sz="2400" dirty="0"/>
              <a:t>.</a:t>
            </a:r>
          </a:p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i="1" dirty="0"/>
              <a:t> </a:t>
            </a:r>
          </a:p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For a well-diversified portfolio, the unsystematic risk is negligible. </a:t>
            </a:r>
          </a:p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dirty="0"/>
          </a:p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For such a portfolio, essentially all of the risk is systematic.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5A4A4-548D-AA47-ACCD-2B575D670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95870-BF92-5649-ABFD-8C0C9F72A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14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730E-345D-5A4E-8127-952BA920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Diversification an Systematic Risk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58EE-0862-C042-AFA1-C7BAFE425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dirty="0"/>
              <a:t>The total risk of an investment, as measured by the standard deviation of its return, can be written as:</a:t>
            </a:r>
          </a:p>
          <a:p>
            <a:pPr lvl="0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b="1" dirty="0"/>
          </a:p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/>
              <a:t>Total risk = Systematic risk + Unsystematic risk</a:t>
            </a:r>
            <a:r>
              <a:rPr lang="en-US" sz="3600" dirty="0"/>
              <a:t>	</a:t>
            </a:r>
            <a:endParaRPr lang="en-GB" sz="3600" dirty="0"/>
          </a:p>
          <a:p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1D9E5-2EF8-624A-A12F-306C22A4C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81BF6-1FC3-3048-8F82-7C0B322B0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3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4176-0934-7043-B07A-5050A88D70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Expected Returns and Variances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61A7-3B59-456D-BBB8-8D2E667C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EA0F8-FACF-4D4B-B5BD-4BCE83225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9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06D3-C0B4-DA4A-AD50-F9B14A7C8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Systematic Risk and Beta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42C6D-B666-3B4E-AE78-28684C1ED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77E2B-894B-7C4F-817B-653885475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67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F2CF-030D-144E-8FB4-9CF10EA3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F4743-522C-EA4E-AC75-B9E8D6BD2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13113-202A-2C49-97D0-E6758CCB7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CE3FA18-4F56-6245-A2AF-B501DEBACD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569115"/>
              </p:ext>
            </p:extLst>
          </p:nvPr>
        </p:nvGraphicFramePr>
        <p:xfrm>
          <a:off x="409532" y="1023486"/>
          <a:ext cx="7138416" cy="458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639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BFAF0-C73B-8C4F-BB48-E4CE17AA7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442C8-5868-2541-8AA6-EA8C11A99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BE6095B-8DD5-4417-827F-A29EF1E6EF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7" y="1285212"/>
            <a:ext cx="7879317" cy="3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6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CEEA-B42F-304F-984C-7E75722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Portfolio Betas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6A0E-6238-7A40-942F-E60AC11CE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22CC0-D38D-B246-8141-DB0EBDE42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A8952-554B-B047-B725-6CE5F7E8CBEC}"/>
              </a:ext>
            </a:extLst>
          </p:cNvPr>
          <p:cNvSpPr txBox="1"/>
          <p:nvPr/>
        </p:nvSpPr>
        <p:spPr>
          <a:xfrm>
            <a:off x="583522" y="1097281"/>
            <a:ext cx="65214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b="1" dirty="0"/>
          </a:p>
          <a:p>
            <a:endParaRPr lang="en-GB" sz="3200" b="1" dirty="0"/>
          </a:p>
          <a:p>
            <a:endParaRPr lang="en-GB" sz="3200" b="1" dirty="0"/>
          </a:p>
          <a:p>
            <a:endParaRPr lang="en-GB" sz="3200" b="1" dirty="0"/>
          </a:p>
          <a:p>
            <a:endParaRPr lang="en-GB" sz="3200" b="1" dirty="0"/>
          </a:p>
          <a:p>
            <a:endParaRPr lang="en-GB" sz="3200" i="1" dirty="0"/>
          </a:p>
          <a:p>
            <a:r>
              <a:rPr lang="en-GB" sz="3200" i="1" dirty="0"/>
              <a:t>where w = portfolio weight</a:t>
            </a:r>
          </a:p>
          <a:p>
            <a:endParaRPr lang="en-GB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E38AD3-D317-EA42-9B95-89F34A8E738D}"/>
              </a:ext>
            </a:extLst>
          </p:cNvPr>
          <p:cNvGrpSpPr/>
          <p:nvPr/>
        </p:nvGrpSpPr>
        <p:grpSpPr>
          <a:xfrm>
            <a:off x="583247" y="2007019"/>
            <a:ext cx="7977231" cy="1421981"/>
            <a:chOff x="0" y="693790"/>
            <a:chExt cx="8991600" cy="1521000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7FEA686-CA16-494A-9E11-8C93F5039038}"/>
                </a:ext>
              </a:extLst>
            </p:cNvPr>
            <p:cNvSpPr/>
            <p:nvPr/>
          </p:nvSpPr>
          <p:spPr>
            <a:xfrm>
              <a:off x="0" y="693790"/>
              <a:ext cx="8991600" cy="1521000"/>
            </a:xfrm>
            <a:prstGeom prst="round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AFEDB435-6EE9-E443-B2EE-4813387C0BC5}"/>
                </a:ext>
              </a:extLst>
            </p:cNvPr>
            <p:cNvSpPr txBox="1"/>
            <p:nvPr/>
          </p:nvSpPr>
          <p:spPr>
            <a:xfrm>
              <a:off x="74249" y="768039"/>
              <a:ext cx="8843102" cy="137250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500" i="0" kern="1200" baseline="0" dirty="0">
                  <a:solidFill>
                    <a:schemeClr val="bg1"/>
                  </a:solidFill>
                  <a:latin typeface="+mj-lt"/>
                </a:rPr>
                <a:t>β</a:t>
              </a:r>
              <a:r>
                <a:rPr lang="en-US" sz="6500" i="1" kern="1200" baseline="-25000" dirty="0">
                  <a:solidFill>
                    <a:schemeClr val="bg1"/>
                  </a:solidFill>
                  <a:latin typeface="+mj-lt"/>
                </a:rPr>
                <a:t>P</a:t>
              </a:r>
              <a:r>
                <a:rPr lang="en-US" sz="6500" kern="1200" dirty="0">
                  <a:solidFill>
                    <a:schemeClr val="bg1"/>
                  </a:solidFill>
                  <a:latin typeface="+mj-lt"/>
                </a:rPr>
                <a:t> = </a:t>
              </a:r>
              <a:r>
                <a:rPr lang="en-US" sz="6500" kern="1200" dirty="0" err="1">
                  <a:solidFill>
                    <a:schemeClr val="bg1"/>
                  </a:solidFill>
                  <a:latin typeface="+mj-lt"/>
                </a:rPr>
                <a:t>w</a:t>
              </a:r>
              <a:r>
                <a:rPr lang="en-US" sz="6500" kern="1200" baseline="-25000" dirty="0" err="1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6500" kern="12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6500" i="0" kern="1200" baseline="0" dirty="0">
                  <a:solidFill>
                    <a:schemeClr val="bg1"/>
                  </a:solidFill>
                  <a:latin typeface="+mj-lt"/>
                </a:rPr>
                <a:t>β</a:t>
              </a:r>
              <a:r>
                <a:rPr lang="en-US" sz="6500" i="1" kern="1200" baseline="-25000" dirty="0">
                  <a:solidFill>
                    <a:schemeClr val="bg1"/>
                  </a:solidFill>
                  <a:latin typeface="+mj-lt"/>
                </a:rPr>
                <a:t>x</a:t>
              </a:r>
              <a:r>
                <a:rPr lang="en-US" sz="6500" kern="1200" dirty="0">
                  <a:solidFill>
                    <a:schemeClr val="bg1"/>
                  </a:solidFill>
                  <a:latin typeface="+mj-lt"/>
                </a:rPr>
                <a:t> + </a:t>
              </a:r>
              <a:r>
                <a:rPr lang="en-US" sz="6500" kern="1200" dirty="0" err="1">
                  <a:solidFill>
                    <a:schemeClr val="bg1"/>
                  </a:solidFill>
                  <a:latin typeface="+mj-lt"/>
                </a:rPr>
                <a:t>w</a:t>
              </a:r>
              <a:r>
                <a:rPr lang="en-US" sz="6500" kern="1200" baseline="-25000" dirty="0" err="1">
                  <a:solidFill>
                    <a:schemeClr val="bg1"/>
                  </a:solidFill>
                  <a:latin typeface="+mj-lt"/>
                </a:rPr>
                <a:t>y</a:t>
              </a:r>
              <a:r>
                <a:rPr lang="en-US" sz="6500" kern="12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6500" i="0" kern="1200" baseline="0" dirty="0">
                  <a:solidFill>
                    <a:schemeClr val="bg1"/>
                  </a:solidFill>
                  <a:latin typeface="+mj-lt"/>
                </a:rPr>
                <a:t>β</a:t>
              </a:r>
              <a:r>
                <a:rPr lang="en-US" sz="6500" i="1" kern="1200" baseline="-25000" dirty="0">
                  <a:solidFill>
                    <a:schemeClr val="bg1"/>
                  </a:solidFill>
                  <a:latin typeface="+mj-lt"/>
                </a:rPr>
                <a:t>y</a:t>
              </a:r>
              <a:endParaRPr lang="en-GB" sz="6500" kern="12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9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784CD3-93A3-2F4C-B9CD-466BEF274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Security Market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DB020-A8D5-3B4A-B8A9-E5503AE56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E768-AFAC-B045-AD30-4426AADFC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61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D1C6-FBC8-204E-A0E5-9D4DA1C1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Security Market Line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79066-4D5F-FD49-ABA5-6ABCF3D8A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/>
              <a:t>Consider a portfolio made up of:</a:t>
            </a:r>
          </a:p>
          <a:p>
            <a:pPr marL="457200" lvl="0" indent="-45720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Asset A</a:t>
            </a:r>
            <a:r>
              <a:rPr lang="en-US" sz="2800" dirty="0"/>
              <a:t>,</a:t>
            </a:r>
            <a:r>
              <a:rPr lang="en-US" sz="2800" b="1" dirty="0"/>
              <a:t> </a:t>
            </a:r>
            <a:r>
              <a:rPr lang="en-US" sz="2800" dirty="0"/>
              <a:t>and</a:t>
            </a:r>
          </a:p>
          <a:p>
            <a:pPr marL="457200" lvl="0" indent="-45720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b="1" dirty="0"/>
              <a:t>risk-free </a:t>
            </a:r>
            <a:r>
              <a:rPr lang="en-US" sz="2800" dirty="0"/>
              <a:t>asset. </a:t>
            </a:r>
          </a:p>
          <a:p>
            <a:pPr lvl="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dirty="0"/>
          </a:p>
          <a:p>
            <a:pPr lvl="0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/>
              <a:t>We can calculate some different possible portfolio expected returns and betas by varying the percentages invested in these two assets. </a:t>
            </a:r>
            <a:endParaRPr lang="en-GB" sz="2800" dirty="0"/>
          </a:p>
          <a:p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834AB-73FC-9442-9B2D-C5D7E88B5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F56E-BD31-5242-AA6F-66E8B86A8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44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C714-06F1-DE45-9DA2-27DE590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Security Market Line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ED939-171E-3244-B352-1A593ECC9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E107B-6C83-8D46-B614-89C1BA1B9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B9F07E-42E7-0F45-BDE2-93E52E6AF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719492"/>
              </p:ext>
            </p:extLst>
          </p:nvPr>
        </p:nvGraphicFramePr>
        <p:xfrm>
          <a:off x="465307" y="1899344"/>
          <a:ext cx="8213385" cy="3059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3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5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5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67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Percentage of portfolio in Asset A (%)</a:t>
                      </a:r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Portfolio</a:t>
                      </a:r>
                      <a:r>
                        <a:rPr lang="en-GB" sz="1600" baseline="0" dirty="0"/>
                        <a:t> expected return (%)</a:t>
                      </a:r>
                      <a:endParaRPr lang="en-GB" sz="1600" dirty="0"/>
                    </a:p>
                  </a:txBody>
                  <a:tcP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Portfolio beta</a:t>
                      </a:r>
                    </a:p>
                  </a:txBody>
                  <a:tcPr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1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</a:t>
                      </a:r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8</a:t>
                      </a:r>
                    </a:p>
                  </a:txBody>
                  <a:tcP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0.0</a:t>
                      </a:r>
                    </a:p>
                  </a:txBody>
                  <a:tcPr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1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25</a:t>
                      </a:r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0.4</a:t>
                      </a:r>
                    </a:p>
                  </a:txBody>
                  <a:tcPr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1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50</a:t>
                      </a:r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0.8</a:t>
                      </a:r>
                    </a:p>
                  </a:txBody>
                  <a:tcPr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1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75</a:t>
                      </a:r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1.2</a:t>
                      </a:r>
                    </a:p>
                  </a:txBody>
                  <a:tcPr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1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100</a:t>
                      </a:r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1.6</a:t>
                      </a:r>
                    </a:p>
                  </a:txBody>
                  <a:tcPr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1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125</a:t>
                      </a:r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2.0</a:t>
                      </a:r>
                    </a:p>
                  </a:txBody>
                  <a:tcPr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31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150</a:t>
                      </a:r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26</a:t>
                      </a:r>
                    </a:p>
                  </a:txBody>
                  <a:tcPr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2.4</a:t>
                      </a:r>
                    </a:p>
                  </a:txBody>
                  <a:tcPr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520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6263-87F4-4548-BC36-9AF81067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 to Risk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3C1A6-1E5F-4F43-AC65-7A902D7CB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997DE-7FE2-524D-9F76-EC764C588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851A5B20-6B71-EA45-B9B0-E4F40BA96986}"/>
              </a:ext>
            </a:extLst>
          </p:cNvPr>
          <p:cNvSpPr/>
          <p:nvPr/>
        </p:nvSpPr>
        <p:spPr>
          <a:xfrm>
            <a:off x="503339" y="1359017"/>
            <a:ext cx="7665262" cy="180056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171450" tIns="171450" rIns="171450" bIns="171450" numCol="1" spcCol="1270" anchor="ctr" anchorCtr="0">
            <a:noAutofit/>
          </a:bodyPr>
          <a:lstStyle/>
          <a:p>
            <a:pPr lvl="0" algn="l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kern="1200" dirty="0">
                <a:solidFill>
                  <a:schemeClr val="bg2"/>
                </a:solidFill>
              </a:rPr>
              <a:t>In equilibrium, the reward-to-risk ratio must be the same for all the assets in the market</a:t>
            </a:r>
            <a:endParaRPr lang="en-GB" sz="4000" kern="1200" dirty="0">
              <a:solidFill>
                <a:schemeClr val="bg2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586FAA1-A1C5-5546-B498-7786E3700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302007"/>
              </p:ext>
            </p:extLst>
          </p:nvPr>
        </p:nvGraphicFramePr>
        <p:xfrm>
          <a:off x="1159773" y="3770334"/>
          <a:ext cx="6824453" cy="193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612900" imgH="457200" progId="Equation.DSMT4">
                  <p:embed/>
                </p:oleObj>
              </mc:Choice>
              <mc:Fallback>
                <p:oleObj name="Equation" r:id="rId3" imgW="1612900" imgH="45720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773" y="3770334"/>
                        <a:ext cx="6824453" cy="19374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2101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5266-6DF6-9C48-956B-BD2B7172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Security Market Line: Graphical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48ACB-8928-4645-A746-238FDC322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E8623-A7F4-7042-A20F-2C4996AD4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E87ED3-CCEE-A641-B3A6-69D02733A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53" y="1097281"/>
            <a:ext cx="643360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160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5266-6DF6-9C48-956B-BD2B7172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Security Market Line: Graphical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48ACB-8928-4645-A746-238FDC322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E8623-A7F4-7042-A20F-2C4996AD4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0E8BFF9-FB10-DF47-A5C6-2989A09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50" y="1097281"/>
            <a:ext cx="6333332" cy="48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90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FBFF54-4D5A-9444-AE57-B5BE6ED1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Expected Return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67C9A3-99C8-014D-9757-80C0E5ED95B7}"/>
              </a:ext>
            </a:extLst>
          </p:cNvPr>
          <p:cNvGrpSpPr/>
          <p:nvPr/>
        </p:nvGrpSpPr>
        <p:grpSpPr>
          <a:xfrm>
            <a:off x="709091" y="1143000"/>
            <a:ext cx="7725817" cy="4536430"/>
            <a:chOff x="279414" y="0"/>
            <a:chExt cx="8517433" cy="5110460"/>
          </a:xfrm>
          <a:solidFill>
            <a:schemeClr val="accent1"/>
          </a:solidFill>
          <a:scene3d>
            <a:camera prst="orthographicFront"/>
            <a:lightRig rig="flat" dir="t"/>
          </a:scene3d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03913-B3DA-FC4F-A19D-33F0E9F938C6}"/>
                </a:ext>
              </a:extLst>
            </p:cNvPr>
            <p:cNvSpPr/>
            <p:nvPr/>
          </p:nvSpPr>
          <p:spPr>
            <a:xfrm>
              <a:off x="279414" y="0"/>
              <a:ext cx="8517433" cy="5110460"/>
            </a:xfrm>
            <a:prstGeom prst="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15B380-6EBC-5E46-BED4-875F7BC7FC76}"/>
                </a:ext>
              </a:extLst>
            </p:cNvPr>
            <p:cNvSpPr/>
            <p:nvPr/>
          </p:nvSpPr>
          <p:spPr>
            <a:xfrm>
              <a:off x="575730" y="269230"/>
              <a:ext cx="8221117" cy="484123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000" b="1" kern="1200" dirty="0">
                  <a:solidFill>
                    <a:schemeClr val="bg2"/>
                  </a:solidFill>
                </a:rPr>
                <a:t>Expected Return</a:t>
              </a:r>
            </a:p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>
                  <a:solidFill>
                    <a:schemeClr val="bg2"/>
                  </a:solidFill>
                </a:rPr>
                <a:t>The return on a risky asset expected in the future</a:t>
              </a:r>
              <a:endParaRPr lang="en-GB" sz="5400" kern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E8373-46AD-44B3-A50D-DD9ED8D87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11612-2631-49CD-A106-F255C9303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1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BB37-247F-3246-B91A-75DB8361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Capital Asset Pricing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54172-D75F-4C41-AB95-0DDAC779EB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5CCC6-C9E1-3E47-A49C-2D97F0F38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5160D-CF95-4442-A15A-15BDB8735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A3CD7896-1723-8E42-BCD3-6C43DCBF48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273118"/>
              </p:ext>
            </p:extLst>
          </p:nvPr>
        </p:nvGraphicFramePr>
        <p:xfrm>
          <a:off x="292497" y="881157"/>
          <a:ext cx="8755856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F1E2D07-D621-9540-B351-82A0981038D6}"/>
              </a:ext>
            </a:extLst>
          </p:cNvPr>
          <p:cNvSpPr/>
          <p:nvPr/>
        </p:nvSpPr>
        <p:spPr>
          <a:xfrm>
            <a:off x="437753" y="5050064"/>
            <a:ext cx="841375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/>
              <a:t>The equation of the SML showing the relationship between expected return and beta</a:t>
            </a:r>
          </a:p>
          <a:p>
            <a:pPr lvl="1"/>
            <a:r>
              <a:rPr lang="en-GB" sz="2400" b="1" i="1" dirty="0"/>
              <a:t>E</a:t>
            </a:r>
            <a:r>
              <a:rPr lang="en-GB" sz="2400" b="1" dirty="0"/>
              <a:t>(</a:t>
            </a:r>
            <a:r>
              <a:rPr lang="en-GB" sz="2400" b="1" i="1" dirty="0" err="1"/>
              <a:t>R</a:t>
            </a:r>
            <a:r>
              <a:rPr lang="en-GB" sz="2400" b="1" i="1" baseline="-25000" dirty="0" err="1"/>
              <a:t>i</a:t>
            </a:r>
            <a:r>
              <a:rPr lang="en-GB" sz="2400" b="1" dirty="0"/>
              <a:t>) = </a:t>
            </a:r>
            <a:r>
              <a:rPr lang="en-GB" sz="2400" b="1" i="1" dirty="0" err="1"/>
              <a:t>R</a:t>
            </a:r>
            <a:r>
              <a:rPr lang="en-GB" sz="2400" b="1" i="1" baseline="-25000" dirty="0" err="1"/>
              <a:t>f</a:t>
            </a:r>
            <a:r>
              <a:rPr lang="en-GB" sz="2400" b="1" dirty="0"/>
              <a:t> + [</a:t>
            </a:r>
            <a:r>
              <a:rPr lang="en-GB" sz="2400" b="1" i="1" dirty="0"/>
              <a:t>E</a:t>
            </a:r>
            <a:r>
              <a:rPr lang="en-GB" sz="2400" b="1" dirty="0"/>
              <a:t>(</a:t>
            </a:r>
            <a:r>
              <a:rPr lang="en-GB" sz="2400" b="1" i="1" dirty="0"/>
              <a:t>R</a:t>
            </a:r>
            <a:r>
              <a:rPr lang="en-GB" sz="2400" b="1" i="1" baseline="-25000" dirty="0"/>
              <a:t>M</a:t>
            </a:r>
            <a:r>
              <a:rPr lang="en-GB" sz="2400" b="1" dirty="0"/>
              <a:t>) -</a:t>
            </a:r>
            <a:r>
              <a:rPr lang="en-GB" sz="2400" b="1" i="1" dirty="0"/>
              <a:t> </a:t>
            </a:r>
            <a:r>
              <a:rPr lang="en-GB" sz="2400" b="1" i="1" dirty="0" err="1"/>
              <a:t>R</a:t>
            </a:r>
            <a:r>
              <a:rPr lang="en-GB" sz="2400" b="1" i="1" baseline="-25000" dirty="0" err="1"/>
              <a:t>f</a:t>
            </a:r>
            <a:r>
              <a:rPr lang="en-GB" sz="2400" b="1" dirty="0"/>
              <a:t>] x β</a:t>
            </a:r>
            <a:r>
              <a:rPr lang="en-GB" sz="2400" b="1" baseline="-25000" dirty="0" err="1"/>
              <a:t>i</a:t>
            </a:r>
            <a:r>
              <a:rPr lang="en-GB" sz="2400" b="1" baseline="-25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910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E9B7-68CE-3A4E-8D5A-EF984F70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Capital Asset Pricing Model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3B5B5-637E-4948-8763-E76BD69D7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8083F-57D3-2246-9E9F-46F70EC0C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4DB274E-C5B3-4A4F-A44A-38C887C4BA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802557"/>
              </p:ext>
            </p:extLst>
          </p:nvPr>
        </p:nvGraphicFramePr>
        <p:xfrm>
          <a:off x="923992" y="1354576"/>
          <a:ext cx="7296015" cy="4148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3006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2D78-4A8C-DC41-9D38-54D18BBA2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SML and The Cost of Capital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5B70B-CA6A-42E4-A1D2-31608B7AE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6F6B9-B2A0-4B3E-A29A-CF78CF39C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59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0820-90B1-1740-84C7-A0259D63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Cost of Capital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C20C1-EA64-524D-BDD0-8556A3B51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5F62D-545A-3542-B09C-E2F6D142B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7653F54-F669-4E46-8B59-54200BCB32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022297"/>
              </p:ext>
            </p:extLst>
          </p:nvPr>
        </p:nvGraphicFramePr>
        <p:xfrm>
          <a:off x="245287" y="1170561"/>
          <a:ext cx="8061052" cy="4276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8006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B0C3-D1E4-9342-AD20-376E5B7B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Concept Quiz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D60B-233F-4DF7-A794-4042E725E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FEE8B-00FF-43CD-96CF-506A5A72C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8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F128-8334-9F4A-8016-F6D293FA2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7606-CE49-4445-A1C8-0C7C8734A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3C40A65-E486-F744-ACEA-EA88C9D45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841469"/>
              </p:ext>
            </p:extLst>
          </p:nvPr>
        </p:nvGraphicFramePr>
        <p:xfrm>
          <a:off x="762000" y="917372"/>
          <a:ext cx="7620000" cy="502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988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588E-8A60-9848-91F1-AC184630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Returns and Variances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152E7-5E58-A943-9F1D-B31E5B2B0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BFA5C-BC34-5A40-B3F5-1784B988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5958E-CA91-6945-96B9-AFC6EA26DE26}"/>
              </a:ext>
            </a:extLst>
          </p:cNvPr>
          <p:cNvSpPr/>
          <p:nvPr/>
        </p:nvSpPr>
        <p:spPr>
          <a:xfrm>
            <a:off x="356615" y="1097281"/>
            <a:ext cx="83427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400" b="1" dirty="0"/>
              <a:t>Two equities:</a:t>
            </a:r>
          </a:p>
          <a:p>
            <a:pPr lvl="0" algn="just"/>
            <a:r>
              <a:rPr lang="en-US" sz="2000" b="1" dirty="0"/>
              <a:t>Equity L </a:t>
            </a:r>
            <a:r>
              <a:rPr lang="en-US" sz="2000" dirty="0"/>
              <a:t>is expected to have a return of </a:t>
            </a:r>
            <a:r>
              <a:rPr lang="en-US" sz="2000" b="1" dirty="0"/>
              <a:t>25 per cent </a:t>
            </a:r>
            <a:r>
              <a:rPr lang="en-US" sz="2000" dirty="0"/>
              <a:t>in the coming year. </a:t>
            </a:r>
          </a:p>
          <a:p>
            <a:pPr lvl="0" algn="just"/>
            <a:endParaRPr lang="en-US" sz="2000" dirty="0"/>
          </a:p>
          <a:p>
            <a:pPr lvl="0" algn="just"/>
            <a:r>
              <a:rPr lang="en-US" sz="2000" b="1" dirty="0"/>
              <a:t>Equity U </a:t>
            </a:r>
            <a:r>
              <a:rPr lang="en-US" sz="2000" dirty="0"/>
              <a:t>is expected to have a return of </a:t>
            </a:r>
            <a:r>
              <a:rPr lang="en-US" sz="2000" b="1" dirty="0"/>
              <a:t>20 per cent </a:t>
            </a:r>
            <a:r>
              <a:rPr lang="en-US" sz="2000" dirty="0"/>
              <a:t>for the same period.</a:t>
            </a:r>
          </a:p>
          <a:p>
            <a:pPr lvl="0" algn="just"/>
            <a:endParaRPr lang="en-GB" sz="2000" dirty="0"/>
          </a:p>
          <a:p>
            <a:pPr lvl="0" algn="just"/>
            <a:r>
              <a:rPr lang="en-US" sz="2000" dirty="0"/>
              <a:t>The return on Equity L, although it is </a:t>
            </a:r>
            <a:r>
              <a:rPr lang="en-US" sz="2000" i="1" dirty="0"/>
              <a:t>expected </a:t>
            </a:r>
            <a:r>
              <a:rPr lang="en-US" sz="2000" dirty="0"/>
              <a:t>to be 25 per cent, could actually turn out to be higher or lower.</a:t>
            </a:r>
          </a:p>
          <a:p>
            <a:pPr lvl="0" algn="just"/>
            <a:endParaRPr lang="en-GB" sz="2000" dirty="0"/>
          </a:p>
          <a:p>
            <a:pPr lvl="0" algn="just"/>
            <a:r>
              <a:rPr lang="en-US" sz="2000" dirty="0"/>
              <a:t>What happens if the economy booms? We think Equity L will have a 70 per cent return.  If the economy enters a recession, we think the return will be 20 per cent. In this case, we say that there are two </a:t>
            </a:r>
            <a:r>
              <a:rPr lang="en-US" sz="2000" i="1" dirty="0"/>
              <a:t>states of the economy.</a:t>
            </a:r>
          </a:p>
          <a:p>
            <a:pPr lvl="0" algn="just"/>
            <a:endParaRPr lang="en-US" sz="2000" i="1" dirty="0"/>
          </a:p>
          <a:p>
            <a:pPr lvl="0" algn="just"/>
            <a:r>
              <a:rPr lang="en-US" sz="2000" dirty="0"/>
              <a:t>We think a boom and a recession are equally likely to happen, a 50-50 chance of each.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8920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BFF10-49C7-4846-984D-B6C420868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3C49F-0264-C947-9452-22BAF75F0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4EC3FFA-0CBD-480D-8EE5-9FB2EE7F13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8" y="1897318"/>
            <a:ext cx="8063003" cy="25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9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588E-8A60-9848-91F1-AC184630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Returns and Variances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14412-7394-FC4C-9157-8B7BFFC793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If you hold Equity U for a number of years, you’ll earn 30 per cent about half the time and 10 per cent the other half. In this case, we say that your </a:t>
            </a:r>
            <a:r>
              <a:rPr lang="en-US" sz="2400" b="1" dirty="0"/>
              <a:t>expected return </a:t>
            </a:r>
            <a:r>
              <a:rPr lang="en-US" sz="2400" dirty="0"/>
              <a:t>on Equity U, E(</a:t>
            </a:r>
            <a:r>
              <a:rPr lang="en-US" sz="2400" i="1" dirty="0"/>
              <a:t>R</a:t>
            </a:r>
            <a:r>
              <a:rPr lang="en-US" sz="2400" i="1" baseline="-25000" dirty="0"/>
              <a:t>U</a:t>
            </a:r>
            <a:r>
              <a:rPr lang="en-US" sz="2400" dirty="0"/>
              <a:t>), is 20 per cent:</a:t>
            </a:r>
          </a:p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900" dirty="0"/>
          </a:p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E(</a:t>
            </a:r>
            <a:r>
              <a:rPr lang="en-US" sz="2400" i="1" dirty="0"/>
              <a:t>R</a:t>
            </a:r>
            <a:r>
              <a:rPr lang="en-US" sz="2400" i="1" baseline="-25000" dirty="0"/>
              <a:t>U</a:t>
            </a:r>
            <a:r>
              <a:rPr lang="en-US" sz="2400" dirty="0"/>
              <a:t>) = 0.50 x 30% + 0.50 x 10% = 20%</a:t>
            </a:r>
            <a:endParaRPr lang="en-GB" sz="2400" dirty="0"/>
          </a:p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400" dirty="0"/>
          </a:p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In other words, you should expect to earn 20 per cent from this equity, on average.  </a:t>
            </a:r>
          </a:p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dirty="0"/>
          </a:p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i="1" dirty="0"/>
              <a:t>What is the expected return on L?</a:t>
            </a:r>
            <a:endParaRPr lang="en-GB" sz="2400" i="1" dirty="0"/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152E7-5E58-A943-9F1D-B31E5B2B0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BFA5C-BC34-5A40-B3F5-1784B988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0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DB52-C8B3-B14B-A6CA-EDB09EBE2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FC2EC-767E-C147-9618-1884DBB0B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4B2C2FF-5EE6-453E-A375-7298094D0A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8" y="1512272"/>
            <a:ext cx="8295518" cy="30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04C7-63A5-AA42-BBA8-8CE7A5FB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Premium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49B1-12C5-DC4E-A2BB-AE6EBB0D3A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Suppose risk-free investments are currently offering 8 per cent. We will say that the </a:t>
            </a:r>
            <a:r>
              <a:rPr lang="en-US" sz="2400" i="1" dirty="0"/>
              <a:t>risk-free rate</a:t>
            </a:r>
            <a:r>
              <a:rPr lang="en-US" sz="2400" dirty="0"/>
              <a:t>, which we label as </a:t>
            </a:r>
            <a:r>
              <a:rPr lang="en-US" sz="2400" i="1" dirty="0"/>
              <a:t>R</a:t>
            </a:r>
            <a:r>
              <a:rPr lang="en-US" sz="2400" i="1" baseline="-25000" dirty="0"/>
              <a:t>f</a:t>
            </a:r>
            <a:r>
              <a:rPr lang="en-US" sz="2400" dirty="0"/>
              <a:t>, is 8 per cent.</a:t>
            </a:r>
          </a:p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Given this, what is the projected risk premium on Equity U? </a:t>
            </a:r>
          </a:p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Risk premium 	= Expected return – Risk-free rate	</a:t>
            </a:r>
            <a:endParaRPr lang="en-GB" sz="2400" dirty="0"/>
          </a:p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		= E(</a:t>
            </a:r>
            <a:r>
              <a:rPr lang="en-US" sz="2400" i="1" dirty="0"/>
              <a:t>R</a:t>
            </a:r>
            <a:r>
              <a:rPr lang="en-US" sz="2400" i="1" baseline="-25000" dirty="0"/>
              <a:t>U</a:t>
            </a:r>
            <a:r>
              <a:rPr lang="en-US" sz="2400" dirty="0"/>
              <a:t>) – </a:t>
            </a:r>
            <a:r>
              <a:rPr lang="en-US" sz="2400" i="1" dirty="0"/>
              <a:t>R</a:t>
            </a:r>
            <a:r>
              <a:rPr lang="en-US" sz="2400" i="1" baseline="-25000" dirty="0"/>
              <a:t>f</a:t>
            </a:r>
            <a:endParaRPr lang="en-GB" sz="2400" dirty="0"/>
          </a:p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		= 20% – 8%</a:t>
            </a:r>
            <a:endParaRPr lang="en-GB" sz="2400" dirty="0"/>
          </a:p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		= 12%</a:t>
            </a:r>
          </a:p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Similarly, the risk premium on Equity L is 25% – 8% = 17%.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7CABF-97F9-854D-8AE1-0AB05DB3C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0D1AE-9149-7549-8C36-6D12B96F1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Hillier, Fundamentals of Corporate Finance 4e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9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3168CF3A-71B8-4C30-8DAF-CDB4DE222DF2}" vid="{53232121-7844-43C5-8F06-A4487E9CC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553</TotalTime>
  <Words>1828</Words>
  <Application>Microsoft Office PowerPoint</Application>
  <PresentationFormat>On-screen Show (4:3)</PresentationFormat>
  <Paragraphs>276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Symbol</vt:lpstr>
      <vt:lpstr>Office Theme</vt:lpstr>
      <vt:lpstr>Equation</vt:lpstr>
      <vt:lpstr>Chapter 12</vt:lpstr>
      <vt:lpstr>Chapter Overview</vt:lpstr>
      <vt:lpstr>Expected Returns and Variances</vt:lpstr>
      <vt:lpstr>What is an Expected Return</vt:lpstr>
      <vt:lpstr>Expected Returns and Variances Example</vt:lpstr>
      <vt:lpstr>PowerPoint Presentation</vt:lpstr>
      <vt:lpstr>Expected Returns and Variances Example</vt:lpstr>
      <vt:lpstr>PowerPoint Presentation</vt:lpstr>
      <vt:lpstr>Risk Premium Example</vt:lpstr>
      <vt:lpstr>How to Calculate Variance</vt:lpstr>
      <vt:lpstr>PowerPoint Presentation</vt:lpstr>
      <vt:lpstr>Portfolios</vt:lpstr>
      <vt:lpstr>Definitions</vt:lpstr>
      <vt:lpstr>Portfolios Example</vt:lpstr>
      <vt:lpstr>PowerPoint Presentation</vt:lpstr>
      <vt:lpstr>PowerPoint Presentation</vt:lpstr>
      <vt:lpstr>Announcements, Surprises and Expected Returns</vt:lpstr>
      <vt:lpstr>Expected and Unexpected Returns</vt:lpstr>
      <vt:lpstr>Announcements and News</vt:lpstr>
      <vt:lpstr>Risk: Systematic and Unsystematic</vt:lpstr>
      <vt:lpstr>Definitions</vt:lpstr>
      <vt:lpstr>Systematic and Unsystematic Risk</vt:lpstr>
      <vt:lpstr>Diversification and Portfolio Risk</vt:lpstr>
      <vt:lpstr>PowerPoint Presentation</vt:lpstr>
      <vt:lpstr>The Principal of Diversification</vt:lpstr>
      <vt:lpstr>Diversifiable and Non-Diversifiable Risk</vt:lpstr>
      <vt:lpstr>Diversification and Unsystematic Risk</vt:lpstr>
      <vt:lpstr>Systematic and Unsystematic Risk</vt:lpstr>
      <vt:lpstr>Diversification an Systematic Risk</vt:lpstr>
      <vt:lpstr>Systematic Risk and Beta</vt:lpstr>
      <vt:lpstr>Definitions</vt:lpstr>
      <vt:lpstr>PowerPoint Presentation</vt:lpstr>
      <vt:lpstr>Portfolio Betas</vt:lpstr>
      <vt:lpstr>The Security Market Line</vt:lpstr>
      <vt:lpstr>The Security Market Line Example</vt:lpstr>
      <vt:lpstr>The Security Market Line Example</vt:lpstr>
      <vt:lpstr>Reward to Risk Ratio</vt:lpstr>
      <vt:lpstr>The Security Market Line: Graphical Presentation</vt:lpstr>
      <vt:lpstr>The Security Market Line: Graphical Presentation</vt:lpstr>
      <vt:lpstr>The Capital Asset Pricing Model</vt:lpstr>
      <vt:lpstr>Capital Asset Pricing Model Assumptions</vt:lpstr>
      <vt:lpstr>The SML and The Cost of Capital</vt:lpstr>
      <vt:lpstr>The Cost of Capital</vt:lpstr>
      <vt:lpstr>Concept Quiz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for Short Titles, Title Case [26pt Arial, Bold]</dc:title>
  <dc:creator>Martin, Georgia</dc:creator>
  <cp:lastModifiedBy>DuRandt, Maggie</cp:lastModifiedBy>
  <cp:revision>64</cp:revision>
  <cp:lastPrinted>2018-08-01T21:17:27Z</cp:lastPrinted>
  <dcterms:created xsi:type="dcterms:W3CDTF">2021-04-14T09:15:18Z</dcterms:created>
  <dcterms:modified xsi:type="dcterms:W3CDTF">2021-11-24T11:24:14Z</dcterms:modified>
</cp:coreProperties>
</file>